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Titillium Web"/>
      <p:regular r:id="rId49"/>
      <p:bold r:id="rId50"/>
      <p:italic r:id="rId51"/>
      <p:boldItalic r:id="rId52"/>
    </p:embeddedFont>
    <p:embeddedFont>
      <p:font typeface="Titillium Web Extra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TitilliumWeb-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TitilliumWeb-italic.fntdata"/><Relationship Id="rId50" Type="http://schemas.openxmlformats.org/officeDocument/2006/relationships/font" Target="fonts/TitilliumWeb-bold.fntdata"/><Relationship Id="rId53" Type="http://schemas.openxmlformats.org/officeDocument/2006/relationships/font" Target="fonts/TitilliumWebExtraLight-regular.fntdata"/><Relationship Id="rId52" Type="http://schemas.openxmlformats.org/officeDocument/2006/relationships/font" Target="fonts/TitilliumWeb-boldItalic.fntdata"/><Relationship Id="rId11" Type="http://schemas.openxmlformats.org/officeDocument/2006/relationships/slide" Target="slides/slide7.xml"/><Relationship Id="rId55" Type="http://schemas.openxmlformats.org/officeDocument/2006/relationships/font" Target="fonts/TitilliumWebExtraLight-italic.fntdata"/><Relationship Id="rId10" Type="http://schemas.openxmlformats.org/officeDocument/2006/relationships/slide" Target="slides/slide6.xml"/><Relationship Id="rId54" Type="http://schemas.openxmlformats.org/officeDocument/2006/relationships/font" Target="fonts/TitilliumWebExtraLight-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TitilliumWebExtra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5ea7639c4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5ea7639c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Derivative well defined!</a:t>
            </a:r>
            <a:endParaRPr/>
          </a:p>
          <a:p>
            <a:pPr indent="0" lvl="0" marL="0" rtl="0" algn="l">
              <a:spcBef>
                <a:spcPts val="0"/>
              </a:spcBef>
              <a:spcAft>
                <a:spcPts val="0"/>
              </a:spcAft>
              <a:buNone/>
            </a:pPr>
            <a:r>
              <a:rPr lang="en"/>
              <a:t>Wanted to see if it could learn a vector field through integation!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5ea7639c4d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5ea7639c4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ea7639c4d_3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ea7639c4d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as pleased and defining adjoint state as the derivative w.r.t the hidden states and its derivative w.r.t time/depth is given by adjoint method which is basically chain rule for Loss function, derivatives definition and taylor expansion. Also an ODE which can be solved but backwards in time so we get a(t0)!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ca8bc4d6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ca8bc4d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5ca8bc4d63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5ca8bc4d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5ca8bc4d63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5ca8bc4d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5ca8bc4d63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5ca8bc4d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5ea7639c4d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5ea7639c4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ea7639c4d_1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ea7639c4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5ea7639c4d_3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ea7639c4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till bild för den andra neuronen. Poängtera Dense!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ea7639c4d_3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ea7639c4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badd098d8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badd098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ea7639c4d_3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ea7639c4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ea7639c4d_3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ea7639c4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5ea7639c4d_3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ea7639c4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5ea7639c4d_3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5ea7639c4d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ea7639c4d_3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ea7639c4d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as pleased and defining adjoint state as the derivative w.r.t the hidden states and its derivative w.r.t time/depth is given by adjoint method which is basically chain rule for Loss function, derivatives definition and taylor expansion. Also an ODE which can be solved but backwards in time so we get a(t0)!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ea7639c4d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5ea7639c4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ea7639c4d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ea7639c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5ea7639c4d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5ea7639c4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3df8fb917a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df8fb91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till bild för den andra neuronen. Poängtera Dense!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5ea7639c4d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ea7639c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ea7639c4d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ea7639c4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start the system??!</a:t>
            </a:r>
            <a:endParaRPr/>
          </a:p>
          <a:p>
            <a:pPr indent="0" lvl="0" marL="0" rtl="0" algn="l">
              <a:spcBef>
                <a:spcPts val="0"/>
              </a:spcBef>
              <a:spcAft>
                <a:spcPts val="0"/>
              </a:spcAft>
              <a:buNone/>
            </a:pPr>
            <a:r>
              <a:rPr lang="en"/>
              <a:t>Try to do this on the withe board!!!!!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5ea7639c4d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ea7639c4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ea7639c4d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ea7639c4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ea7639c4d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ea7639c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5ea7639c4d_3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5ea7639c4d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as pleased and defining adjoint state as the derivative w.r.t the hidden states and its derivative w.r.t time/depth is given by adjoint method which is basically chain rule for Loss function, derivatives definition and taylor expansion. Also an ODE which can be solved but backwards in time so we get a(t0)!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5ea7639c4d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5ea7639c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ea7639c4d_3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ea7639c4d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ea7639c4d_3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ea7639c4d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ea7639c4d_3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ea7639c4d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b76a00af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b76a00a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till bild för den andra neuronen. Poängtera Dense!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ea7639c4d_3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ea7639c4d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ea7639c4d_3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ea7639c4d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5ea7639c4d_3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5ea7639c4d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ea7639c4d_3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ea7639c4d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5ea7639c4d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ea7639c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b76a00af7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b76a00a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till bild för den andra neuronen. Poängtera Dense!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b76a00af7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5b76a00af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till bild för den andra neuronen. Poängtera Dense!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b76a00af7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b76a00a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add t0 and t1 as free parameters to optimize!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5ea7639c4d_3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ea7639c4d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as pleased and defining adjoint state as the derivative w.r.t the hidden states and its derivative w.r.t time/depth is given by adjoint method which is basically chain rule for Loss function, derivatives definition and taylor expansion. Also an ODE which can be solved but backwards in time so we get a(t0)!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5b76a00af7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b76a00a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 as pleased and defining adjoint state as the derivative w.r.t the hidden states and its derivative w.r.t time/depth is given by adjoint method which is basically chain rule for Loss function, derivatives definition and taylor expansion. Also an ODE which can be solved but backwards in time so we get a(t0)!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96525" y="817291"/>
            <a:ext cx="7729200" cy="20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p:nvPr/>
        </p:nvSpPr>
        <p:spPr>
          <a:xfrm>
            <a:off x="0" y="22299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2"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txBox="1"/>
          <p:nvPr>
            <p:ph idx="1" type="body"/>
          </p:nvPr>
        </p:nvSpPr>
        <p:spPr>
          <a:xfrm>
            <a:off x="553650" y="4496202"/>
            <a:ext cx="80367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665" name="Google Shape;665;p1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6" name="Shape 666"/>
        <p:cNvGrpSpPr/>
        <p:nvPr/>
      </p:nvGrpSpPr>
      <p:grpSpPr>
        <a:xfrm>
          <a:off x="0" y="0"/>
          <a:ext cx="0" cy="0"/>
          <a:chOff x="0" y="0"/>
          <a:chExt cx="0" cy="0"/>
        </a:xfrm>
      </p:grpSpPr>
      <p:sp>
        <p:nvSpPr>
          <p:cNvPr id="667" name="Google Shape;667;p1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graphs">
  <p:cSld name="BLANK_2">
    <p:spTree>
      <p:nvGrpSpPr>
        <p:cNvPr id="668" name="Shape 668"/>
        <p:cNvGrpSpPr/>
        <p:nvPr/>
      </p:nvGrpSpPr>
      <p:grpSpPr>
        <a:xfrm>
          <a:off x="0" y="0"/>
          <a:ext cx="0" cy="0"/>
          <a:chOff x="0" y="0"/>
          <a:chExt cx="0" cy="0"/>
        </a:xfrm>
      </p:grpSpPr>
      <p:sp>
        <p:nvSpPr>
          <p:cNvPr id="669" name="Google Shape;669;p1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13"/>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frame">
  <p:cSld name="BLANK_1">
    <p:spTree>
      <p:nvGrpSpPr>
        <p:cNvPr id="772"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fmla="val 5397" name="adj1"/>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465573"/>
        </a:solidFill>
      </p:bgPr>
    </p:bg>
    <p:spTree>
      <p:nvGrpSpPr>
        <p:cNvPr id="114" name="Shape 114"/>
        <p:cNvGrpSpPr/>
        <p:nvPr/>
      </p:nvGrpSpPr>
      <p:grpSpPr>
        <a:xfrm>
          <a:off x="0" y="0"/>
          <a:ext cx="0" cy="0"/>
          <a:chOff x="0" y="0"/>
          <a:chExt cx="0" cy="0"/>
        </a:xfrm>
      </p:grpSpPr>
      <p:sp>
        <p:nvSpPr>
          <p:cNvPr id="115" name="Google Shape;115;p3"/>
          <p:cNvSpPr txBox="1"/>
          <p:nvPr>
            <p:ph type="ctrTitle"/>
          </p:nvPr>
        </p:nvSpPr>
        <p:spPr>
          <a:xfrm>
            <a:off x="448270" y="6689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6" name="Google Shape;116;p3"/>
          <p:cNvSpPr txBox="1"/>
          <p:nvPr>
            <p:ph idx="1" type="subTitle"/>
          </p:nvPr>
        </p:nvSpPr>
        <p:spPr>
          <a:xfrm>
            <a:off x="448270" y="1585135"/>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8" name="Shape 218"/>
        <p:cNvGrpSpPr/>
        <p:nvPr/>
      </p:nvGrpSpPr>
      <p:grpSpPr>
        <a:xfrm>
          <a:off x="0" y="0"/>
          <a:ext cx="0" cy="0"/>
          <a:chOff x="0" y="0"/>
          <a:chExt cx="0" cy="0"/>
        </a:xfrm>
      </p:grpSpPr>
      <p:sp>
        <p:nvSpPr>
          <p:cNvPr id="219" name="Google Shape;219;p4"/>
          <p:cNvSpPr/>
          <p:nvPr/>
        </p:nvSpPr>
        <p:spPr>
          <a:xfrm flipH="1" rot="10800000">
            <a:off x="-25" y="1079400"/>
            <a:ext cx="9144000" cy="40641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txBox="1"/>
          <p:nvPr>
            <p:ph idx="1" type="body"/>
          </p:nvPr>
        </p:nvSpPr>
        <p:spPr>
          <a:xfrm>
            <a:off x="1669850" y="1857000"/>
            <a:ext cx="5804400" cy="2741700"/>
          </a:xfrm>
          <a:prstGeom prst="rect">
            <a:avLst/>
          </a:prstGeom>
        </p:spPr>
        <p:txBody>
          <a:bodyPr anchorCtr="0" anchor="t" bIns="91425" lIns="91425" spcFirstLastPara="1" rIns="91425" wrap="square" tIns="91425">
            <a:noAutofit/>
          </a:bodyPr>
          <a:lstStyle>
            <a:lvl1pPr indent="-419100" lvl="0" marL="457200" rtl="0" algn="ctr">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indent="-419100" lvl="1" marL="914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indent="-419100" lvl="2" marL="1371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indent="-419100" lvl="3" marL="18288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indent="-419100" lvl="4" marL="22860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indent="-419100" lvl="5" marL="27432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indent="-419100" lvl="6" marL="3200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indent="-419100" lvl="7" marL="3657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indent="-419100" lvl="8" marL="41148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p:txBody>
      </p:sp>
      <p:sp>
        <p:nvSpPr>
          <p:cNvPr id="221" name="Google Shape;221;p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3"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5"/>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9" name="Google Shape;329;p5"/>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solidFill>
                  <a:schemeClr val="lt1"/>
                </a:solidFill>
              </a:defRPr>
            </a:lvl1pPr>
            <a:lvl2pPr indent="-381000" lvl="1" marL="914400">
              <a:spcBef>
                <a:spcPts val="0"/>
              </a:spcBef>
              <a:spcAft>
                <a:spcPts val="0"/>
              </a:spcAft>
              <a:buSzPts val="2400"/>
              <a:buChar char="-"/>
              <a:defRPr>
                <a:solidFill>
                  <a:schemeClr val="lt1"/>
                </a:solidFill>
              </a:defRPr>
            </a:lvl2pPr>
            <a:lvl3pPr indent="-381000" lvl="2" marL="1371600">
              <a:spcBef>
                <a:spcPts val="0"/>
              </a:spcBef>
              <a:spcAft>
                <a:spcPts val="0"/>
              </a:spcAft>
              <a:buSzPts val="2400"/>
              <a:buChar char="-"/>
              <a:defRPr>
                <a:solidFill>
                  <a:schemeClr val="lt1"/>
                </a:solidFill>
              </a:defRPr>
            </a:lvl3pPr>
            <a:lvl4pPr indent="-381000" lvl="3" marL="1828800">
              <a:spcBef>
                <a:spcPts val="0"/>
              </a:spcBef>
              <a:spcAft>
                <a:spcPts val="0"/>
              </a:spcAft>
              <a:buSzPts val="2400"/>
              <a:buChar char="-"/>
              <a:defRPr>
                <a:solidFill>
                  <a:schemeClr val="lt1"/>
                </a:solidFill>
              </a:defRPr>
            </a:lvl4pPr>
            <a:lvl5pPr indent="-381000" lvl="4" marL="2286000">
              <a:spcBef>
                <a:spcPts val="0"/>
              </a:spcBef>
              <a:spcAft>
                <a:spcPts val="0"/>
              </a:spcAft>
              <a:buSzPts val="2400"/>
              <a:buChar char="-"/>
              <a:defRPr>
                <a:solidFill>
                  <a:schemeClr val="lt1"/>
                </a:solidFill>
              </a:defRPr>
            </a:lvl5pPr>
            <a:lvl6pPr indent="-381000" lvl="5" marL="2743200">
              <a:spcBef>
                <a:spcPts val="0"/>
              </a:spcBef>
              <a:spcAft>
                <a:spcPts val="0"/>
              </a:spcAft>
              <a:buSzPts val="2400"/>
              <a:buChar char="-"/>
              <a:defRPr>
                <a:solidFill>
                  <a:schemeClr val="lt1"/>
                </a:solidFill>
              </a:defRPr>
            </a:lvl6pPr>
            <a:lvl7pPr indent="-381000" lvl="6" marL="3200400">
              <a:spcBef>
                <a:spcPts val="0"/>
              </a:spcBef>
              <a:spcAft>
                <a:spcPts val="0"/>
              </a:spcAft>
              <a:buSzPts val="2400"/>
              <a:buChar char="●"/>
              <a:defRPr>
                <a:solidFill>
                  <a:schemeClr val="lt1"/>
                </a:solidFill>
              </a:defRPr>
            </a:lvl7pPr>
            <a:lvl8pPr indent="-381000" lvl="7" marL="3657600">
              <a:spcBef>
                <a:spcPts val="0"/>
              </a:spcBef>
              <a:spcAft>
                <a:spcPts val="0"/>
              </a:spcAft>
              <a:buSzPts val="2400"/>
              <a:buChar char="○"/>
              <a:defRPr>
                <a:solidFill>
                  <a:schemeClr val="lt1"/>
                </a:solidFill>
              </a:defRPr>
            </a:lvl8pPr>
            <a:lvl9pPr indent="-381000" lvl="8" marL="411480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330"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6"/>
          <p:cNvSpPr txBox="1"/>
          <p:nvPr>
            <p:ph type="title"/>
          </p:nvPr>
        </p:nvSpPr>
        <p:spPr>
          <a:xfrm>
            <a:off x="452724" y="620920"/>
            <a:ext cx="3985200" cy="85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334" name="Google Shape;334;p6"/>
          <p:cNvSpPr txBox="1"/>
          <p:nvPr>
            <p:ph idx="1" type="body"/>
          </p:nvPr>
        </p:nvSpPr>
        <p:spPr>
          <a:xfrm>
            <a:off x="452727" y="1412678"/>
            <a:ext cx="3985200" cy="3098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solidFill>
                  <a:schemeClr val="lt1"/>
                </a:solidFill>
              </a:defRPr>
            </a:lvl1pPr>
            <a:lvl2pPr indent="-381000" lvl="1" marL="914400" rtl="0">
              <a:spcBef>
                <a:spcPts val="0"/>
              </a:spcBef>
              <a:spcAft>
                <a:spcPts val="0"/>
              </a:spcAft>
              <a:buSzPts val="2400"/>
              <a:buChar char="-"/>
              <a:defRPr>
                <a:solidFill>
                  <a:schemeClr val="lt1"/>
                </a:solidFill>
              </a:defRPr>
            </a:lvl2pPr>
            <a:lvl3pPr indent="-381000" lvl="2" marL="1371600" rtl="0">
              <a:spcBef>
                <a:spcPts val="0"/>
              </a:spcBef>
              <a:spcAft>
                <a:spcPts val="0"/>
              </a:spcAft>
              <a:buSzPts val="2400"/>
              <a:buChar char="-"/>
              <a:defRPr>
                <a:solidFill>
                  <a:schemeClr val="lt1"/>
                </a:solidFill>
              </a:defRPr>
            </a:lvl3pPr>
            <a:lvl4pPr indent="-381000" lvl="3" marL="1828800" rtl="0">
              <a:spcBef>
                <a:spcPts val="0"/>
              </a:spcBef>
              <a:spcAft>
                <a:spcPts val="0"/>
              </a:spcAft>
              <a:buSzPts val="2400"/>
              <a:buChar char="-"/>
              <a:defRPr>
                <a:solidFill>
                  <a:schemeClr val="lt1"/>
                </a:solidFill>
              </a:defRPr>
            </a:lvl4pPr>
            <a:lvl5pPr indent="-381000" lvl="4" marL="2286000" rtl="0">
              <a:spcBef>
                <a:spcPts val="0"/>
              </a:spcBef>
              <a:spcAft>
                <a:spcPts val="0"/>
              </a:spcAft>
              <a:buSzPts val="2400"/>
              <a:buChar char="-"/>
              <a:defRPr>
                <a:solidFill>
                  <a:schemeClr val="lt1"/>
                </a:solidFill>
              </a:defRPr>
            </a:lvl5pPr>
            <a:lvl6pPr indent="-381000" lvl="5" marL="2743200" rtl="0">
              <a:spcBef>
                <a:spcPts val="0"/>
              </a:spcBef>
              <a:spcAft>
                <a:spcPts val="0"/>
              </a:spcAft>
              <a:buSzPts val="2400"/>
              <a:buChar char="-"/>
              <a:defRPr>
                <a:solidFill>
                  <a:schemeClr val="lt1"/>
                </a:solidFill>
              </a:defRPr>
            </a:lvl6pPr>
            <a:lvl7pPr indent="-381000" lvl="6" marL="3200400" rtl="0">
              <a:spcBef>
                <a:spcPts val="0"/>
              </a:spcBef>
              <a:spcAft>
                <a:spcPts val="0"/>
              </a:spcAft>
              <a:buSzPts val="2400"/>
              <a:buChar char="●"/>
              <a:defRPr>
                <a:solidFill>
                  <a:schemeClr val="lt1"/>
                </a:solidFill>
              </a:defRPr>
            </a:lvl7pPr>
            <a:lvl8pPr indent="-381000" lvl="7" marL="3657600" rtl="0">
              <a:spcBef>
                <a:spcPts val="0"/>
              </a:spcBef>
              <a:spcAft>
                <a:spcPts val="0"/>
              </a:spcAft>
              <a:buSzPts val="2400"/>
              <a:buChar char="○"/>
              <a:defRPr>
                <a:solidFill>
                  <a:schemeClr val="lt1"/>
                </a:solidFill>
              </a:defRPr>
            </a:lvl8pPr>
            <a:lvl9pPr indent="-381000" lvl="8" marL="4114800" rtl="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5"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7"/>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0" name="Google Shape;440;p7"/>
          <p:cNvSpPr txBox="1"/>
          <p:nvPr>
            <p:ph idx="1" type="body"/>
          </p:nvPr>
        </p:nvSpPr>
        <p:spPr>
          <a:xfrm>
            <a:off x="739675"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1" name="Google Shape;441;p7"/>
          <p:cNvSpPr txBox="1"/>
          <p:nvPr>
            <p:ph idx="2" type="body"/>
          </p:nvPr>
        </p:nvSpPr>
        <p:spPr>
          <a:xfrm>
            <a:off x="4694997"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2" name="Google Shape;442;p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3"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8"/>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8" name="Google Shape;548;p8"/>
          <p:cNvSpPr txBox="1"/>
          <p:nvPr>
            <p:ph idx="1" type="body"/>
          </p:nvPr>
        </p:nvSpPr>
        <p:spPr>
          <a:xfrm>
            <a:off x="739675"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49" name="Google Shape;549;p8"/>
          <p:cNvSpPr txBox="1"/>
          <p:nvPr>
            <p:ph idx="2" type="body"/>
          </p:nvPr>
        </p:nvSpPr>
        <p:spPr>
          <a:xfrm>
            <a:off x="3344038"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0" name="Google Shape;550;p8"/>
          <p:cNvSpPr txBox="1"/>
          <p:nvPr>
            <p:ph idx="3" type="body"/>
          </p:nvPr>
        </p:nvSpPr>
        <p:spPr>
          <a:xfrm>
            <a:off x="5948402"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1" name="Google Shape;551;p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2"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9"/>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7" name="Google Shape;657;p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no graph">
  <p:cSld name="TITLE_ONLY_1">
    <p:spTree>
      <p:nvGrpSpPr>
        <p:cNvPr id="658"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txBox="1"/>
          <p:nvPr>
            <p:ph type="title"/>
          </p:nvPr>
        </p:nvSpPr>
        <p:spPr>
          <a:xfrm>
            <a:off x="739675" y="-1"/>
            <a:ext cx="7686000" cy="716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1" name="Google Shape;661;p1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65573"/>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488"/>
          </a:xfrm>
          <a:custGeom>
            <a:rect b="b" l="l" r="r" t="t"/>
            <a:pathLst>
              <a:path extrusionOk="0" h="160734" w="28575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39675" y="401250"/>
            <a:ext cx="76860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p:txBody>
      </p:sp>
      <p:sp>
        <p:nvSpPr>
          <p:cNvPr id="8" name="Google Shape;8;p1"/>
          <p:cNvSpPr txBox="1"/>
          <p:nvPr>
            <p:ph idx="1" type="body"/>
          </p:nvPr>
        </p:nvSpPr>
        <p:spPr>
          <a:xfrm>
            <a:off x="739680" y="1152528"/>
            <a:ext cx="7686000" cy="30984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indent="-381000" lvl="1" marL="914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indent="-381000" lvl="2" marL="1371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indent="-381000" lvl="3" marL="1828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indent="-381000" lvl="4" marL="2286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indent="-381000" lvl="5" marL="27432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indent="-381000" lvl="6" marL="3200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indent="-381000" lvl="7" marL="3657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indent="-381000" lvl="8" marL="4114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p:txBody>
      </p:sp>
      <p:sp>
        <p:nvSpPr>
          <p:cNvPr id="9" name="Google Shape;9;p1"/>
          <p:cNvSpPr txBox="1"/>
          <p:nvPr>
            <p:ph idx="12" type="sldNum"/>
          </p:nvPr>
        </p:nvSpPr>
        <p:spPr>
          <a:xfrm>
            <a:off x="8586575" y="-11875"/>
            <a:ext cx="557400" cy="547800"/>
          </a:xfrm>
          <a:prstGeom prst="rect">
            <a:avLst/>
          </a:prstGeom>
          <a:noFill/>
          <a:ln>
            <a:noFill/>
          </a:ln>
        </p:spPr>
        <p:txBody>
          <a:bodyPr anchorCtr="0" anchor="ctr" bIns="91425" lIns="91425" spcFirstLastPara="1" rIns="91425" wrap="square" tIns="91425">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5"/>
          <p:cNvSpPr txBox="1"/>
          <p:nvPr>
            <p:ph type="ctrTitle"/>
          </p:nvPr>
        </p:nvSpPr>
        <p:spPr>
          <a:xfrm>
            <a:off x="696525" y="817300"/>
            <a:ext cx="8641500" cy="27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Neural </a:t>
            </a:r>
            <a:endParaRPr sz="4200"/>
          </a:p>
          <a:p>
            <a:pPr indent="0" lvl="0" marL="0" rtl="0" algn="l">
              <a:spcBef>
                <a:spcPts val="0"/>
              </a:spcBef>
              <a:spcAft>
                <a:spcPts val="0"/>
              </a:spcAft>
              <a:buNone/>
            </a:pPr>
            <a:r>
              <a:rPr lang="en" sz="4200"/>
              <a:t>Ordinary </a:t>
            </a:r>
            <a:endParaRPr sz="4200"/>
          </a:p>
          <a:p>
            <a:pPr indent="0" lvl="0" marL="0" rtl="0" algn="l">
              <a:spcBef>
                <a:spcPts val="0"/>
              </a:spcBef>
              <a:spcAft>
                <a:spcPts val="0"/>
              </a:spcAft>
              <a:buNone/>
            </a:pPr>
            <a:r>
              <a:rPr lang="en" sz="4200"/>
              <a:t>Differential </a:t>
            </a:r>
            <a:endParaRPr sz="4200"/>
          </a:p>
          <a:p>
            <a:pPr indent="0" lvl="0" marL="0" rtl="0" algn="l">
              <a:spcBef>
                <a:spcPts val="0"/>
              </a:spcBef>
              <a:spcAft>
                <a:spcPts val="0"/>
              </a:spcAft>
              <a:buNone/>
            </a:pPr>
            <a:r>
              <a:rPr lang="en" sz="4200"/>
              <a:t>Equation(NODE) </a:t>
            </a:r>
            <a:endParaRPr sz="4200"/>
          </a:p>
          <a:p>
            <a:pPr indent="0" lvl="0" marL="0" rtl="0" algn="l">
              <a:spcBef>
                <a:spcPts val="0"/>
              </a:spcBef>
              <a:spcAft>
                <a:spcPts val="0"/>
              </a:spcAft>
              <a:buNone/>
            </a:pPr>
            <a:r>
              <a:rPr lang="en" sz="4200"/>
              <a:t>Networks</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2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40" name="Google Shape;840;p24"/>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lt1"/>
                </a:solidFill>
              </a:rPr>
              <a:t>Differential Equation system:</a:t>
            </a:r>
            <a:endParaRPr u="sng"/>
          </a:p>
        </p:txBody>
      </p:sp>
      <p:sp>
        <p:nvSpPr>
          <p:cNvPr id="841" name="Google Shape;841;p24"/>
          <p:cNvSpPr txBox="1"/>
          <p:nvPr>
            <p:ph idx="1" type="body"/>
          </p:nvPr>
        </p:nvSpPr>
        <p:spPr>
          <a:xfrm>
            <a:off x="739675" y="1218009"/>
            <a:ext cx="3730800" cy="2853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Derivative well defined</a:t>
            </a:r>
            <a:endParaRPr/>
          </a:p>
          <a:p>
            <a:pPr indent="-355600" lvl="0" marL="457200" rtl="0" algn="l">
              <a:spcBef>
                <a:spcPts val="0"/>
              </a:spcBef>
              <a:spcAft>
                <a:spcPts val="0"/>
              </a:spcAft>
              <a:buSzPts val="2000"/>
              <a:buChar char="▫"/>
            </a:pPr>
            <a:r>
              <a:rPr lang="en"/>
              <a:t>Predator-prey system</a:t>
            </a:r>
            <a:br>
              <a:rPr lang="en"/>
            </a:br>
            <a:r>
              <a:rPr lang="en"/>
              <a:t>Prey:</a:t>
            </a:r>
            <a:endParaRPr/>
          </a:p>
          <a:p>
            <a:pPr indent="-355600" lvl="0" marL="457200" rtl="0" algn="l">
              <a:spcBef>
                <a:spcPts val="0"/>
              </a:spcBef>
              <a:spcAft>
                <a:spcPts val="0"/>
              </a:spcAft>
              <a:buSzPts val="2000"/>
              <a:buChar char="▫"/>
            </a:pPr>
            <a:r>
              <a:t/>
            </a:r>
            <a:endParaRPr/>
          </a:p>
          <a:p>
            <a:pPr indent="0" lvl="0" marL="457200" rtl="0" algn="l">
              <a:spcBef>
                <a:spcPts val="600"/>
              </a:spcBef>
              <a:spcAft>
                <a:spcPts val="0"/>
              </a:spcAft>
              <a:buNone/>
            </a:pPr>
            <a:r>
              <a:rPr lang="en"/>
              <a:t>Predator:</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Char char="▫"/>
            </a:pPr>
            <a:r>
              <a:rPr lang="en"/>
              <a:t>Fixed the constants and varied the starting position</a:t>
            </a:r>
            <a:endParaRPr/>
          </a:p>
          <a:p>
            <a:pPr indent="0" lvl="0" marL="0" rtl="0" algn="l">
              <a:spcBef>
                <a:spcPts val="600"/>
              </a:spcBef>
              <a:spcAft>
                <a:spcPts val="0"/>
              </a:spcAft>
              <a:buNone/>
            </a:pPr>
            <a:r>
              <a:t/>
            </a:r>
            <a:endParaRPr/>
          </a:p>
        </p:txBody>
      </p:sp>
      <p:sp>
        <p:nvSpPr>
          <p:cNvPr id="842" name="Google Shape;842;p24"/>
          <p:cNvSpPr txBox="1"/>
          <p:nvPr>
            <p:ph idx="2" type="body"/>
          </p:nvPr>
        </p:nvSpPr>
        <p:spPr>
          <a:xfrm>
            <a:off x="4694997" y="1218009"/>
            <a:ext cx="3730800" cy="2853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843" name="Google Shape;843;p24"/>
          <p:cNvPicPr preferRelativeResize="0"/>
          <p:nvPr/>
        </p:nvPicPr>
        <p:blipFill>
          <a:blip r:embed="rId3">
            <a:alphaModFix/>
          </a:blip>
          <a:stretch>
            <a:fillRect/>
          </a:stretch>
        </p:blipFill>
        <p:spPr>
          <a:xfrm>
            <a:off x="2440025" y="2655184"/>
            <a:ext cx="1352550" cy="476250"/>
          </a:xfrm>
          <a:prstGeom prst="rect">
            <a:avLst/>
          </a:prstGeom>
          <a:noFill/>
          <a:ln>
            <a:noFill/>
          </a:ln>
        </p:spPr>
      </p:pic>
      <p:pic>
        <p:nvPicPr>
          <p:cNvPr id="844" name="Google Shape;844;p24"/>
          <p:cNvPicPr preferRelativeResize="0"/>
          <p:nvPr/>
        </p:nvPicPr>
        <p:blipFill>
          <a:blip r:embed="rId4">
            <a:alphaModFix/>
          </a:blip>
          <a:stretch>
            <a:fillRect/>
          </a:stretch>
        </p:blipFill>
        <p:spPr>
          <a:xfrm>
            <a:off x="2440013" y="2013159"/>
            <a:ext cx="1419225" cy="476250"/>
          </a:xfrm>
          <a:prstGeom prst="rect">
            <a:avLst/>
          </a:prstGeom>
          <a:noFill/>
          <a:ln>
            <a:noFill/>
          </a:ln>
        </p:spPr>
      </p:pic>
      <p:sp>
        <p:nvSpPr>
          <p:cNvPr id="845" name="Google Shape;845;p2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24"/>
          <p:cNvPicPr preferRelativeResize="0"/>
          <p:nvPr/>
        </p:nvPicPr>
        <p:blipFill>
          <a:blip r:embed="rId5">
            <a:alphaModFix/>
          </a:blip>
          <a:stretch>
            <a:fillRect/>
          </a:stretch>
        </p:blipFill>
        <p:spPr>
          <a:xfrm>
            <a:off x="4804750" y="1395013"/>
            <a:ext cx="3333150" cy="249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2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52" name="Google Shape;852;p2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lt1"/>
                </a:solidFill>
              </a:rPr>
              <a:t>Differential Equation syste</a:t>
            </a:r>
            <a:r>
              <a:rPr lang="en" u="sng"/>
              <a:t>m: Conclusions</a:t>
            </a:r>
            <a:endParaRPr u="sng"/>
          </a:p>
        </p:txBody>
      </p:sp>
      <p:sp>
        <p:nvSpPr>
          <p:cNvPr id="853" name="Google Shape;853;p25"/>
          <p:cNvSpPr txBox="1"/>
          <p:nvPr>
            <p:ph idx="1" type="body"/>
          </p:nvPr>
        </p:nvSpPr>
        <p:spPr>
          <a:xfrm>
            <a:off x="800730" y="904103"/>
            <a:ext cx="76860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a:t>It works as long as the derivative of the system is uniquely defined from the state</a:t>
            </a:r>
            <a:endParaRPr/>
          </a:p>
          <a:p>
            <a:pPr indent="-381000" lvl="0" marL="457200" rtl="0" algn="l">
              <a:spcBef>
                <a:spcPts val="0"/>
              </a:spcBef>
              <a:spcAft>
                <a:spcPts val="0"/>
              </a:spcAft>
              <a:buSzPts val="2400"/>
              <a:buChar char="▫"/>
            </a:pPr>
            <a:r>
              <a:rPr lang="en"/>
              <a:t>But why do this? </a:t>
            </a:r>
            <a:endParaRPr/>
          </a:p>
          <a:p>
            <a:pPr indent="-381000" lvl="0" marL="457200" rtl="0" algn="l">
              <a:spcBef>
                <a:spcPts val="0"/>
              </a:spcBef>
              <a:spcAft>
                <a:spcPts val="0"/>
              </a:spcAft>
              <a:buSzPts val="2400"/>
              <a:buChar char="▫"/>
            </a:pPr>
            <a:r>
              <a:rPr lang="en"/>
              <a:t>In the general case it is not faster to learn the vector </a:t>
            </a:r>
            <a:r>
              <a:rPr lang="en"/>
              <a:t>field</a:t>
            </a:r>
            <a:r>
              <a:rPr lang="en"/>
              <a:t> through integration instead of the actual curves</a:t>
            </a:r>
            <a:endParaRPr/>
          </a:p>
          <a:p>
            <a:pPr indent="-381000" lvl="0" marL="457200" rtl="0" algn="l">
              <a:spcBef>
                <a:spcPts val="0"/>
              </a:spcBef>
              <a:spcAft>
                <a:spcPts val="0"/>
              </a:spcAft>
              <a:buSzPts val="2400"/>
              <a:buChar char="▫"/>
            </a:pPr>
            <a:r>
              <a:rPr lang="en"/>
              <a:t>Does there exist cases were this is not the case?</a:t>
            </a:r>
            <a:endParaRPr/>
          </a:p>
          <a:p>
            <a:pPr indent="-381000" lvl="0" marL="457200" rtl="0" algn="l">
              <a:spcBef>
                <a:spcPts val="0"/>
              </a:spcBef>
              <a:spcAft>
                <a:spcPts val="0"/>
              </a:spcAft>
              <a:buSzPts val="2400"/>
              <a:buChar char="▫"/>
            </a:pPr>
            <a:r>
              <a:rPr lang="en"/>
              <a:t>Example: Restrict the neural network in some way!</a:t>
            </a:r>
            <a:endParaRPr/>
          </a:p>
          <a:p>
            <a:pPr indent="-381000" lvl="1" marL="914400" rtl="0" algn="l">
              <a:spcBef>
                <a:spcPts val="0"/>
              </a:spcBef>
              <a:spcAft>
                <a:spcPts val="0"/>
              </a:spcAft>
              <a:buSzPts val="2400"/>
              <a:buChar char="-"/>
            </a:pPr>
            <a:r>
              <a:rPr lang="en"/>
              <a:t>Conservation of energy</a:t>
            </a:r>
            <a:endParaRPr/>
          </a:p>
          <a:p>
            <a:pPr indent="-381000" lvl="1" marL="914400" rtl="0" algn="l">
              <a:spcBef>
                <a:spcPts val="0"/>
              </a:spcBef>
              <a:spcAft>
                <a:spcPts val="0"/>
              </a:spcAft>
              <a:buSzPts val="2400"/>
              <a:buChar char="-"/>
            </a:pPr>
            <a:r>
              <a:rPr lang="en"/>
              <a:t>Conservation of charge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2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59" name="Google Shape;859;p26"/>
          <p:cNvSpPr txBox="1"/>
          <p:nvPr>
            <p:ph idx="4294967295" type="title"/>
          </p:nvPr>
        </p:nvSpPr>
        <p:spPr>
          <a:xfrm>
            <a:off x="1521000" y="2143050"/>
            <a:ext cx="6102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u="sng">
                <a:solidFill>
                  <a:schemeClr val="lt1"/>
                </a:solidFill>
              </a:rPr>
              <a:t>Latent NODE modelling</a:t>
            </a:r>
            <a:endParaRPr sz="4800"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2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65" name="Google Shape;865;p27"/>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Latent NODE networks</a:t>
            </a:r>
            <a:endParaRPr u="sng"/>
          </a:p>
        </p:txBody>
      </p:sp>
      <p:pic>
        <p:nvPicPr>
          <p:cNvPr id="866" name="Google Shape;866;p27"/>
          <p:cNvPicPr preferRelativeResize="0"/>
          <p:nvPr/>
        </p:nvPicPr>
        <p:blipFill>
          <a:blip r:embed="rId3">
            <a:alphaModFix/>
          </a:blip>
          <a:stretch>
            <a:fillRect/>
          </a:stretch>
        </p:blipFill>
        <p:spPr>
          <a:xfrm>
            <a:off x="571275" y="1025650"/>
            <a:ext cx="6427826" cy="3795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2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72" name="Google Shape;872;p28"/>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Latent NODE networks</a:t>
            </a:r>
            <a:endParaRPr u="sng"/>
          </a:p>
        </p:txBody>
      </p:sp>
      <p:pic>
        <p:nvPicPr>
          <p:cNvPr id="873" name="Google Shape;873;p28"/>
          <p:cNvPicPr preferRelativeResize="0"/>
          <p:nvPr/>
        </p:nvPicPr>
        <p:blipFill>
          <a:blip r:embed="rId3">
            <a:alphaModFix/>
          </a:blip>
          <a:stretch>
            <a:fillRect/>
          </a:stretch>
        </p:blipFill>
        <p:spPr>
          <a:xfrm>
            <a:off x="341650" y="1457816"/>
            <a:ext cx="8084028" cy="47732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2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79" name="Google Shape;879;p29"/>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Latent NODE networks</a:t>
            </a:r>
            <a:endParaRPr u="sng"/>
          </a:p>
        </p:txBody>
      </p:sp>
      <p:pic>
        <p:nvPicPr>
          <p:cNvPr id="880" name="Google Shape;880;p29"/>
          <p:cNvPicPr preferRelativeResize="0"/>
          <p:nvPr/>
        </p:nvPicPr>
        <p:blipFill>
          <a:blip r:embed="rId3">
            <a:alphaModFix/>
          </a:blip>
          <a:stretch>
            <a:fillRect/>
          </a:stretch>
        </p:blipFill>
        <p:spPr>
          <a:xfrm>
            <a:off x="351375" y="1258650"/>
            <a:ext cx="7389901" cy="43634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3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86" name="Google Shape;886;p30"/>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Latent NODE networks</a:t>
            </a:r>
            <a:endParaRPr u="sng"/>
          </a:p>
        </p:txBody>
      </p:sp>
      <p:pic>
        <p:nvPicPr>
          <p:cNvPr id="887" name="Google Shape;887;p30"/>
          <p:cNvPicPr preferRelativeResize="0"/>
          <p:nvPr/>
        </p:nvPicPr>
        <p:blipFill>
          <a:blip r:embed="rId3">
            <a:alphaModFix/>
          </a:blip>
          <a:stretch>
            <a:fillRect/>
          </a:stretch>
        </p:blipFill>
        <p:spPr>
          <a:xfrm>
            <a:off x="581050" y="1258650"/>
            <a:ext cx="6845554" cy="4042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31"/>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results </a:t>
            </a:r>
            <a:endParaRPr sz="3000" u="sng"/>
          </a:p>
          <a:p>
            <a:pPr indent="0" lvl="0" marL="0" rtl="0" algn="l">
              <a:spcBef>
                <a:spcPts val="0"/>
              </a:spcBef>
              <a:spcAft>
                <a:spcPts val="0"/>
              </a:spcAft>
              <a:buNone/>
            </a:pPr>
            <a:r>
              <a:t/>
            </a:r>
            <a:endParaRPr/>
          </a:p>
        </p:txBody>
      </p:sp>
      <p:sp>
        <p:nvSpPr>
          <p:cNvPr id="893" name="Google Shape;893;p31"/>
          <p:cNvSpPr txBox="1"/>
          <p:nvPr>
            <p:ph type="ctrTitle"/>
          </p:nvPr>
        </p:nvSpPr>
        <p:spPr>
          <a:xfrm>
            <a:off x="394150" y="629877"/>
            <a:ext cx="9108900" cy="1696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RESEARCHERS</a:t>
            </a:r>
            <a:endParaRPr sz="3600">
              <a:solidFill>
                <a:schemeClr val="lt2"/>
              </a:solidFill>
            </a:endParaRPr>
          </a:p>
        </p:txBody>
      </p:sp>
      <p:pic>
        <p:nvPicPr>
          <p:cNvPr id="894" name="Google Shape;894;p31"/>
          <p:cNvPicPr preferRelativeResize="0"/>
          <p:nvPr/>
        </p:nvPicPr>
        <p:blipFill>
          <a:blip r:embed="rId3">
            <a:alphaModFix/>
          </a:blip>
          <a:stretch>
            <a:fillRect/>
          </a:stretch>
        </p:blipFill>
        <p:spPr>
          <a:xfrm>
            <a:off x="1211350" y="1805600"/>
            <a:ext cx="5738751" cy="210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32"/>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results </a:t>
            </a:r>
            <a:endParaRPr sz="3000" u="sng"/>
          </a:p>
          <a:p>
            <a:pPr indent="0" lvl="0" marL="0" rtl="0" algn="l">
              <a:spcBef>
                <a:spcPts val="0"/>
              </a:spcBef>
              <a:spcAft>
                <a:spcPts val="0"/>
              </a:spcAft>
              <a:buNone/>
            </a:pPr>
            <a:r>
              <a:t/>
            </a:r>
            <a:endParaRPr/>
          </a:p>
        </p:txBody>
      </p:sp>
      <p:sp>
        <p:nvSpPr>
          <p:cNvPr id="900" name="Google Shape;900;p32"/>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pic>
        <p:nvPicPr>
          <p:cNvPr id="901" name="Google Shape;901;p32"/>
          <p:cNvPicPr preferRelativeResize="0"/>
          <p:nvPr/>
        </p:nvPicPr>
        <p:blipFill/>
        <p:spPr>
          <a:xfrm>
            <a:off x="2044838" y="1320476"/>
            <a:ext cx="4690964" cy="3518223"/>
          </a:xfrm>
          <a:prstGeom prst="rect">
            <a:avLst/>
          </a:prstGeom>
          <a:noFill/>
          <a:ln>
            <a:noFill/>
          </a:ln>
        </p:spPr>
      </p:pic>
      <p:sp>
        <p:nvSpPr>
          <p:cNvPr id="902" name="Google Shape;902;p32"/>
          <p:cNvSpPr txBox="1"/>
          <p:nvPr>
            <p:ph type="ctrTitle"/>
          </p:nvPr>
        </p:nvSpPr>
        <p:spPr>
          <a:xfrm>
            <a:off x="2986525" y="13204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Latent NODE damped sine</a:t>
            </a:r>
            <a:endParaRPr sz="1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33"/>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results </a:t>
            </a:r>
            <a:endParaRPr sz="3000" u="sng"/>
          </a:p>
          <a:p>
            <a:pPr indent="0" lvl="0" marL="0" rtl="0" algn="l">
              <a:spcBef>
                <a:spcPts val="0"/>
              </a:spcBef>
              <a:spcAft>
                <a:spcPts val="0"/>
              </a:spcAft>
              <a:buNone/>
            </a:pPr>
            <a:r>
              <a:t/>
            </a:r>
            <a:endParaRPr/>
          </a:p>
        </p:txBody>
      </p:sp>
      <p:sp>
        <p:nvSpPr>
          <p:cNvPr id="908" name="Google Shape;908;p33"/>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pic>
        <p:nvPicPr>
          <p:cNvPr id="909" name="Google Shape;909;p33"/>
          <p:cNvPicPr preferRelativeResize="0"/>
          <p:nvPr/>
        </p:nvPicPr>
        <p:blipFill>
          <a:blip r:embed="rId3">
            <a:alphaModFix/>
          </a:blip>
          <a:stretch>
            <a:fillRect/>
          </a:stretch>
        </p:blipFill>
        <p:spPr>
          <a:xfrm>
            <a:off x="196350" y="1387576"/>
            <a:ext cx="8482875" cy="282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85" name="Google Shape;785;p16"/>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Classical neural net</a:t>
            </a:r>
            <a:endParaRPr u="sng"/>
          </a:p>
        </p:txBody>
      </p:sp>
      <p:pic>
        <p:nvPicPr>
          <p:cNvPr id="786" name="Google Shape;786;p16"/>
          <p:cNvPicPr preferRelativeResize="0"/>
          <p:nvPr/>
        </p:nvPicPr>
        <p:blipFill>
          <a:blip r:embed="rId3">
            <a:alphaModFix/>
          </a:blip>
          <a:stretch>
            <a:fillRect/>
          </a:stretch>
        </p:blipFill>
        <p:spPr>
          <a:xfrm>
            <a:off x="-247550" y="859575"/>
            <a:ext cx="8298902" cy="49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34"/>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results </a:t>
            </a:r>
            <a:endParaRPr sz="3000" u="sng"/>
          </a:p>
          <a:p>
            <a:pPr indent="0" lvl="0" marL="0" rtl="0" algn="l">
              <a:spcBef>
                <a:spcPts val="0"/>
              </a:spcBef>
              <a:spcAft>
                <a:spcPts val="0"/>
              </a:spcAft>
              <a:buNone/>
            </a:pPr>
            <a:r>
              <a:t/>
            </a:r>
            <a:endParaRPr/>
          </a:p>
        </p:txBody>
      </p:sp>
      <p:sp>
        <p:nvSpPr>
          <p:cNvPr id="915" name="Google Shape;915;p34"/>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pic>
        <p:nvPicPr>
          <p:cNvPr id="916" name="Google Shape;916;p34"/>
          <p:cNvPicPr preferRelativeResize="0"/>
          <p:nvPr/>
        </p:nvPicPr>
        <p:blipFill/>
        <p:spPr>
          <a:xfrm>
            <a:off x="1831100" y="1404551"/>
            <a:ext cx="4690964" cy="35182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3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22" name="Google Shape;922;p35"/>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NODE with asynchronous data and </a:t>
            </a:r>
            <a:endParaRPr u="sng"/>
          </a:p>
          <a:p>
            <a:pPr indent="0" lvl="0" marL="0" rtl="0" algn="l">
              <a:spcBef>
                <a:spcPts val="0"/>
              </a:spcBef>
              <a:spcAft>
                <a:spcPts val="0"/>
              </a:spcAft>
              <a:buNone/>
            </a:pPr>
            <a:r>
              <a:rPr lang="en" u="sng"/>
              <a:t>unsynchronized sensors</a:t>
            </a:r>
            <a:endParaRPr u="sng"/>
          </a:p>
        </p:txBody>
      </p:sp>
      <p:pic>
        <p:nvPicPr>
          <p:cNvPr id="923" name="Google Shape;923;p35"/>
          <p:cNvPicPr preferRelativeResize="0"/>
          <p:nvPr/>
        </p:nvPicPr>
        <p:blipFill>
          <a:blip r:embed="rId3">
            <a:alphaModFix/>
          </a:blip>
          <a:stretch>
            <a:fillRect/>
          </a:stretch>
        </p:blipFill>
        <p:spPr>
          <a:xfrm>
            <a:off x="848375" y="1334850"/>
            <a:ext cx="6063154" cy="354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36"/>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results </a:t>
            </a:r>
            <a:endParaRPr sz="3000" u="sng"/>
          </a:p>
          <a:p>
            <a:pPr indent="0" lvl="0" marL="0" rtl="0" algn="l">
              <a:spcBef>
                <a:spcPts val="0"/>
              </a:spcBef>
              <a:spcAft>
                <a:spcPts val="0"/>
              </a:spcAft>
              <a:buNone/>
            </a:pPr>
            <a:r>
              <a:t/>
            </a:r>
            <a:endParaRPr/>
          </a:p>
        </p:txBody>
      </p:sp>
      <p:sp>
        <p:nvSpPr>
          <p:cNvPr id="929" name="Google Shape;929;p36"/>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pic>
        <p:nvPicPr>
          <p:cNvPr id="930" name="Google Shape;930;p36"/>
          <p:cNvPicPr preferRelativeResize="0"/>
          <p:nvPr/>
        </p:nvPicPr>
        <p:blipFill/>
        <p:spPr>
          <a:xfrm>
            <a:off x="1835975" y="1404551"/>
            <a:ext cx="4690964" cy="35182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37"/>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Conclusions </a:t>
            </a:r>
            <a:endParaRPr sz="3000" u="sng"/>
          </a:p>
          <a:p>
            <a:pPr indent="0" lvl="0" marL="0" rtl="0" algn="l">
              <a:spcBef>
                <a:spcPts val="0"/>
              </a:spcBef>
              <a:spcAft>
                <a:spcPts val="0"/>
              </a:spcAft>
              <a:buNone/>
            </a:pPr>
            <a:r>
              <a:t/>
            </a:r>
            <a:endParaRPr/>
          </a:p>
        </p:txBody>
      </p:sp>
      <p:sp>
        <p:nvSpPr>
          <p:cNvPr id="936" name="Google Shape;936;p37"/>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sp>
        <p:nvSpPr>
          <p:cNvPr id="937" name="Google Shape;937;p37"/>
          <p:cNvSpPr txBox="1"/>
          <p:nvPr>
            <p:ph idx="4294967295" type="body"/>
          </p:nvPr>
        </p:nvSpPr>
        <p:spPr>
          <a:xfrm>
            <a:off x="582650" y="1218000"/>
            <a:ext cx="5761200" cy="1163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Synchronization</a:t>
            </a:r>
            <a:r>
              <a:rPr lang="en"/>
              <a:t> complex sensors OK.</a:t>
            </a:r>
            <a:endParaRPr/>
          </a:p>
          <a:p>
            <a:pPr indent="-381000" lvl="0" marL="457200" marR="0" rtl="0" algn="l">
              <a:lnSpc>
                <a:spcPct val="100000"/>
              </a:lnSpc>
              <a:spcBef>
                <a:spcPts val="0"/>
              </a:spcBef>
              <a:spcAft>
                <a:spcPts val="0"/>
              </a:spcAft>
              <a:buClr>
                <a:srgbClr val="6E86B6"/>
              </a:buClr>
              <a:buSzPts val="2400"/>
              <a:buFont typeface="Titillium Web"/>
              <a:buChar char="▫"/>
            </a:pPr>
            <a:r>
              <a:rPr lang="en"/>
              <a:t>Forward prediction failed.</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37"/>
                                        </p:tgtEl>
                                      </p:cBhvr>
                                    </p:animEffect>
                                    <p:set>
                                      <p:cBhvr>
                                        <p:cTn dur="1" fill="hold">
                                          <p:stCondLst>
                                            <p:cond delay="1000"/>
                                          </p:stCondLst>
                                        </p:cTn>
                                        <p:tgtEl>
                                          <p:spTgt spid="9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38"/>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Conclusions </a:t>
            </a:r>
            <a:endParaRPr sz="3000" u="sng"/>
          </a:p>
          <a:p>
            <a:pPr indent="0" lvl="0" marL="0" rtl="0" algn="l">
              <a:spcBef>
                <a:spcPts val="0"/>
              </a:spcBef>
              <a:spcAft>
                <a:spcPts val="0"/>
              </a:spcAft>
              <a:buNone/>
            </a:pPr>
            <a:r>
              <a:t/>
            </a:r>
            <a:endParaRPr/>
          </a:p>
        </p:txBody>
      </p:sp>
      <p:sp>
        <p:nvSpPr>
          <p:cNvPr id="943" name="Google Shape;943;p38"/>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sp>
        <p:nvSpPr>
          <p:cNvPr id="944" name="Google Shape;944;p38"/>
          <p:cNvSpPr txBox="1"/>
          <p:nvPr>
            <p:ph idx="4294967295" type="body"/>
          </p:nvPr>
        </p:nvSpPr>
        <p:spPr>
          <a:xfrm>
            <a:off x="582650" y="1218000"/>
            <a:ext cx="5761200" cy="1163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999999"/>
              </a:buClr>
              <a:buSzPts val="2400"/>
              <a:buChar char="▫"/>
            </a:pPr>
            <a:r>
              <a:rPr lang="en">
                <a:solidFill>
                  <a:srgbClr val="999999"/>
                </a:solidFill>
              </a:rPr>
              <a:t>Synchronization complex sensors OK.</a:t>
            </a:r>
            <a:endParaRPr>
              <a:solidFill>
                <a:srgbClr val="999999"/>
              </a:solidFill>
            </a:endParaRPr>
          </a:p>
          <a:p>
            <a:pPr indent="-381000" lvl="0" marL="457200" marR="0" rtl="0" algn="l">
              <a:lnSpc>
                <a:spcPct val="100000"/>
              </a:lnSpc>
              <a:spcBef>
                <a:spcPts val="0"/>
              </a:spcBef>
              <a:spcAft>
                <a:spcPts val="0"/>
              </a:spcAft>
              <a:buClr>
                <a:srgbClr val="999999"/>
              </a:buClr>
              <a:buSzPts val="2400"/>
              <a:buFont typeface="Titillium Web"/>
              <a:buChar char="▫"/>
            </a:pPr>
            <a:r>
              <a:rPr lang="en">
                <a:solidFill>
                  <a:srgbClr val="999999"/>
                </a:solidFill>
              </a:rPr>
              <a:t>Forward prediction failed.</a:t>
            </a:r>
            <a:endParaRPr>
              <a:solidFill>
                <a:srgbClr val="999999"/>
              </a:solidFill>
            </a:endParaRPr>
          </a:p>
          <a:p>
            <a:pPr indent="0" lvl="0" marL="0" rtl="0" algn="l">
              <a:spcBef>
                <a:spcPts val="600"/>
              </a:spcBef>
              <a:spcAft>
                <a:spcPts val="0"/>
              </a:spcAft>
              <a:buNone/>
            </a:pPr>
            <a:r>
              <a:t/>
            </a:r>
            <a:endParaRPr/>
          </a:p>
        </p:txBody>
      </p:sp>
      <p:sp>
        <p:nvSpPr>
          <p:cNvPr id="945" name="Google Shape;945;p38"/>
          <p:cNvSpPr txBox="1"/>
          <p:nvPr>
            <p:ph idx="4294967295" type="body"/>
          </p:nvPr>
        </p:nvSpPr>
        <p:spPr>
          <a:xfrm>
            <a:off x="611950" y="2274050"/>
            <a:ext cx="5761200" cy="1163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Latent space - </a:t>
            </a:r>
            <a:endParaRPr/>
          </a:p>
          <a:p>
            <a:pPr indent="0" lvl="0" marL="45720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p:txBody>
      </p:sp>
      <p:pic>
        <p:nvPicPr>
          <p:cNvPr id="946" name="Google Shape;946;p38"/>
          <p:cNvPicPr preferRelativeResize="0"/>
          <p:nvPr/>
        </p:nvPicPr>
        <p:blipFill>
          <a:blip r:embed="rId3">
            <a:alphaModFix/>
          </a:blip>
          <a:stretch>
            <a:fillRect/>
          </a:stretch>
        </p:blipFill>
        <p:spPr>
          <a:xfrm>
            <a:off x="3031600" y="2252725"/>
            <a:ext cx="1155425" cy="73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44"/>
                                        </p:tgtEl>
                                      </p:cBhvr>
                                    </p:animEffect>
                                    <p:set>
                                      <p:cBhvr>
                                        <p:cTn dur="1" fill="hold">
                                          <p:stCondLst>
                                            <p:cond delay="1000"/>
                                          </p:stCondLst>
                                        </p:cTn>
                                        <p:tgtEl>
                                          <p:spTgt spid="9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39"/>
          <p:cNvSpPr txBox="1"/>
          <p:nvPr>
            <p:ph type="ctrTitle"/>
          </p:nvPr>
        </p:nvSpPr>
        <p:spPr>
          <a:xfrm>
            <a:off x="403725" y="236573"/>
            <a:ext cx="77292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Latent NODE Conclusions </a:t>
            </a:r>
            <a:endParaRPr sz="3000" u="sng"/>
          </a:p>
          <a:p>
            <a:pPr indent="0" lvl="0" marL="0" rtl="0" algn="l">
              <a:spcBef>
                <a:spcPts val="0"/>
              </a:spcBef>
              <a:spcAft>
                <a:spcPts val="0"/>
              </a:spcAft>
              <a:buNone/>
            </a:pPr>
            <a:r>
              <a:t/>
            </a:r>
            <a:endParaRPr/>
          </a:p>
        </p:txBody>
      </p:sp>
      <p:sp>
        <p:nvSpPr>
          <p:cNvPr id="952" name="Google Shape;952;p39"/>
          <p:cNvSpPr txBox="1"/>
          <p:nvPr>
            <p:ph type="ctrTitle"/>
          </p:nvPr>
        </p:nvSpPr>
        <p:spPr>
          <a:xfrm>
            <a:off x="394150" y="629876"/>
            <a:ext cx="9108900" cy="690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2"/>
                </a:solidFill>
              </a:rPr>
              <a:t>Eric &amp; Niklas</a:t>
            </a:r>
            <a:endParaRPr sz="3600">
              <a:solidFill>
                <a:schemeClr val="lt2"/>
              </a:solidFill>
            </a:endParaRPr>
          </a:p>
        </p:txBody>
      </p:sp>
      <p:sp>
        <p:nvSpPr>
          <p:cNvPr id="953" name="Google Shape;953;p39"/>
          <p:cNvSpPr txBox="1"/>
          <p:nvPr>
            <p:ph idx="4294967295" type="body"/>
          </p:nvPr>
        </p:nvSpPr>
        <p:spPr>
          <a:xfrm>
            <a:off x="582650" y="1218000"/>
            <a:ext cx="5761200" cy="1163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999999"/>
              </a:buClr>
              <a:buSzPts val="2400"/>
              <a:buChar char="▫"/>
            </a:pPr>
            <a:r>
              <a:rPr lang="en">
                <a:solidFill>
                  <a:srgbClr val="999999"/>
                </a:solidFill>
              </a:rPr>
              <a:t>Synchronization complex sensors OK.</a:t>
            </a:r>
            <a:endParaRPr>
              <a:solidFill>
                <a:srgbClr val="999999"/>
              </a:solidFill>
            </a:endParaRPr>
          </a:p>
          <a:p>
            <a:pPr indent="-381000" lvl="0" marL="457200" marR="0" rtl="0" algn="l">
              <a:lnSpc>
                <a:spcPct val="100000"/>
              </a:lnSpc>
              <a:spcBef>
                <a:spcPts val="0"/>
              </a:spcBef>
              <a:spcAft>
                <a:spcPts val="0"/>
              </a:spcAft>
              <a:buClr>
                <a:srgbClr val="999999"/>
              </a:buClr>
              <a:buSzPts val="2400"/>
              <a:buFont typeface="Titillium Web"/>
              <a:buChar char="▫"/>
            </a:pPr>
            <a:r>
              <a:rPr lang="en">
                <a:solidFill>
                  <a:srgbClr val="999999"/>
                </a:solidFill>
              </a:rPr>
              <a:t>Forward prediction failed.</a:t>
            </a:r>
            <a:endParaRPr>
              <a:solidFill>
                <a:srgbClr val="999999"/>
              </a:solidFill>
            </a:endParaRPr>
          </a:p>
          <a:p>
            <a:pPr indent="0" lvl="0" marL="0" rtl="0" algn="l">
              <a:spcBef>
                <a:spcPts val="600"/>
              </a:spcBef>
              <a:spcAft>
                <a:spcPts val="0"/>
              </a:spcAft>
              <a:buNone/>
            </a:pPr>
            <a:r>
              <a:t/>
            </a:r>
            <a:endParaRPr/>
          </a:p>
        </p:txBody>
      </p:sp>
      <p:sp>
        <p:nvSpPr>
          <p:cNvPr id="954" name="Google Shape;954;p39"/>
          <p:cNvSpPr txBox="1"/>
          <p:nvPr>
            <p:ph idx="4294967295" type="body"/>
          </p:nvPr>
        </p:nvSpPr>
        <p:spPr>
          <a:xfrm>
            <a:off x="611950" y="2274050"/>
            <a:ext cx="8474700" cy="1163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999999"/>
              </a:buClr>
              <a:buSzPts val="2400"/>
              <a:buChar char="▫"/>
            </a:pPr>
            <a:r>
              <a:rPr lang="en">
                <a:solidFill>
                  <a:srgbClr val="999999"/>
                </a:solidFill>
              </a:rPr>
              <a:t>Latent space - </a:t>
            </a:r>
            <a:endParaRPr>
              <a:solidFill>
                <a:srgbClr val="999999"/>
              </a:solidFill>
            </a:endParaRPr>
          </a:p>
          <a:p>
            <a:pPr indent="-381000" lvl="0" marL="457200" rtl="0" algn="l">
              <a:spcBef>
                <a:spcPts val="0"/>
              </a:spcBef>
              <a:spcAft>
                <a:spcPts val="0"/>
              </a:spcAft>
              <a:buSzPts val="2400"/>
              <a:buChar char="▫"/>
            </a:pPr>
            <a:r>
              <a:rPr lang="en">
                <a:solidFill>
                  <a:srgbClr val="FFFFFF"/>
                </a:solidFill>
              </a:rPr>
              <a:t>Hidden state Lotka Volterra, 4 vs too many</a:t>
            </a:r>
            <a:endParaRPr/>
          </a:p>
          <a:p>
            <a:pPr indent="0" lvl="0" marL="0" rtl="0" algn="l">
              <a:spcBef>
                <a:spcPts val="600"/>
              </a:spcBef>
              <a:spcAft>
                <a:spcPts val="0"/>
              </a:spcAft>
              <a:buNone/>
            </a:pPr>
            <a:r>
              <a:t/>
            </a:r>
            <a:endParaRPr/>
          </a:p>
        </p:txBody>
      </p:sp>
      <p:pic>
        <p:nvPicPr>
          <p:cNvPr id="955" name="Google Shape;955;p39"/>
          <p:cNvPicPr preferRelativeResize="0"/>
          <p:nvPr/>
        </p:nvPicPr>
        <p:blipFill>
          <a:blip r:embed="rId3">
            <a:alphaModFix amt="45000"/>
          </a:blip>
          <a:stretch>
            <a:fillRect/>
          </a:stretch>
        </p:blipFill>
        <p:spPr>
          <a:xfrm>
            <a:off x="3031600" y="2252725"/>
            <a:ext cx="1155425" cy="736800"/>
          </a:xfrm>
          <a:prstGeom prst="rect">
            <a:avLst/>
          </a:prstGeom>
          <a:noFill/>
          <a:ln>
            <a:noFill/>
          </a:ln>
        </p:spPr>
      </p:pic>
      <p:pic>
        <p:nvPicPr>
          <p:cNvPr id="956" name="Google Shape;956;p39"/>
          <p:cNvPicPr preferRelativeResize="0"/>
          <p:nvPr/>
        </p:nvPicPr>
        <p:blipFill>
          <a:blip r:embed="rId4">
            <a:alphaModFix/>
          </a:blip>
          <a:stretch>
            <a:fillRect/>
          </a:stretch>
        </p:blipFill>
        <p:spPr>
          <a:xfrm>
            <a:off x="1116525" y="3248800"/>
            <a:ext cx="2572725" cy="1724425"/>
          </a:xfrm>
          <a:prstGeom prst="rect">
            <a:avLst/>
          </a:prstGeom>
          <a:noFill/>
          <a:ln>
            <a:noFill/>
          </a:ln>
        </p:spPr>
      </p:pic>
      <p:pic>
        <p:nvPicPr>
          <p:cNvPr id="957" name="Google Shape;957;p39"/>
          <p:cNvPicPr preferRelativeResize="0"/>
          <p:nvPr/>
        </p:nvPicPr>
        <p:blipFill>
          <a:blip r:embed="rId5">
            <a:alphaModFix/>
          </a:blip>
          <a:stretch>
            <a:fillRect/>
          </a:stretch>
        </p:blipFill>
        <p:spPr>
          <a:xfrm>
            <a:off x="3918475" y="3218125"/>
            <a:ext cx="2621366" cy="172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53"/>
                                        </p:tgtEl>
                                      </p:cBhvr>
                                    </p:animEffect>
                                    <p:set>
                                      <p:cBhvr>
                                        <p:cTn dur="1" fill="hold">
                                          <p:stCondLst>
                                            <p:cond delay="1000"/>
                                          </p:stCondLst>
                                        </p:cTn>
                                        <p:tgtEl>
                                          <p:spTgt spid="9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4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63" name="Google Shape;963;p40"/>
          <p:cNvSpPr txBox="1"/>
          <p:nvPr>
            <p:ph idx="4294967295" type="title"/>
          </p:nvPr>
        </p:nvSpPr>
        <p:spPr>
          <a:xfrm>
            <a:off x="2036100" y="2143050"/>
            <a:ext cx="50718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u="sng">
                <a:solidFill>
                  <a:schemeClr val="lt1"/>
                </a:solidFill>
              </a:rPr>
              <a:t>Improving the RNN</a:t>
            </a:r>
            <a:endParaRPr sz="4800"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41"/>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odes as inspiration for helpful constraints!</a:t>
            </a:r>
            <a:endParaRPr/>
          </a:p>
        </p:txBody>
      </p:sp>
      <p:sp>
        <p:nvSpPr>
          <p:cNvPr id="969" name="Google Shape;969;p4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70" name="Google Shape;970;p41"/>
          <p:cNvSpPr txBox="1"/>
          <p:nvPr>
            <p:ph idx="1" type="body"/>
          </p:nvPr>
        </p:nvSpPr>
        <p:spPr>
          <a:xfrm>
            <a:off x="582650" y="1218000"/>
            <a:ext cx="3887700" cy="2853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Problem: Standard RNNs are not </a:t>
            </a:r>
            <a:r>
              <a:rPr lang="en"/>
              <a:t>great</a:t>
            </a:r>
            <a:r>
              <a:rPr lang="en"/>
              <a:t> at remembering long time information.</a:t>
            </a:r>
            <a:endParaRPr/>
          </a:p>
          <a:p>
            <a:pPr indent="-355600" lvl="0" marL="457200" rtl="0" algn="l">
              <a:spcBef>
                <a:spcPts val="0"/>
              </a:spcBef>
              <a:spcAft>
                <a:spcPts val="0"/>
              </a:spcAft>
              <a:buSzPts val="2000"/>
              <a:buChar char="▫"/>
            </a:pPr>
            <a:r>
              <a:rPr lang="en"/>
              <a:t>Standard RNN: 	</a:t>
            </a:r>
            <a:endParaRPr/>
          </a:p>
          <a:p>
            <a:pPr indent="-355600" lvl="1" marL="914400" rtl="0" algn="l">
              <a:spcBef>
                <a:spcPts val="0"/>
              </a:spcBef>
              <a:spcAft>
                <a:spcPts val="0"/>
              </a:spcAft>
              <a:buSzPts val="2000"/>
              <a:buChar char="-"/>
            </a:pPr>
            <a:r>
              <a:rPr lang="en"/>
              <a:t>h</a:t>
            </a:r>
            <a:r>
              <a:rPr lang="en" sz="1100"/>
              <a:t>n+1</a:t>
            </a:r>
            <a:r>
              <a:rPr lang="en"/>
              <a:t> = tanh(A*h</a:t>
            </a:r>
            <a:r>
              <a:rPr lang="en" sz="1100"/>
              <a:t>n</a:t>
            </a:r>
            <a:r>
              <a:rPr lang="en"/>
              <a:t> + C*Input+bias)</a:t>
            </a:r>
            <a:endParaRPr/>
          </a:p>
          <a:p>
            <a:pPr indent="-355600" lvl="1" marL="914400" rtl="0" algn="l">
              <a:spcBef>
                <a:spcPts val="0"/>
              </a:spcBef>
              <a:spcAft>
                <a:spcPts val="0"/>
              </a:spcAft>
              <a:buSzPts val="2000"/>
              <a:buChar char="-"/>
            </a:pPr>
            <a:r>
              <a:rPr lang="en"/>
              <a:t>A,C, bias are </a:t>
            </a:r>
            <a:r>
              <a:rPr lang="en"/>
              <a:t>weight</a:t>
            </a:r>
            <a:r>
              <a:rPr lang="en"/>
              <a:t> </a:t>
            </a:r>
            <a:r>
              <a:rPr lang="en"/>
              <a:t>matrices</a:t>
            </a:r>
            <a:endParaRPr/>
          </a:p>
          <a:p>
            <a:pPr indent="0" lvl="0" marL="0" rtl="0" algn="l">
              <a:spcBef>
                <a:spcPts val="600"/>
              </a:spcBef>
              <a:spcAft>
                <a:spcPts val="0"/>
              </a:spcAft>
              <a:buNone/>
            </a:pPr>
            <a:r>
              <a:t/>
            </a:r>
            <a:endParaRPr/>
          </a:p>
        </p:txBody>
      </p:sp>
      <p:sp>
        <p:nvSpPr>
          <p:cNvPr id="971" name="Google Shape;971;p41"/>
          <p:cNvSpPr txBox="1"/>
          <p:nvPr>
            <p:ph idx="2" type="body"/>
          </p:nvPr>
        </p:nvSpPr>
        <p:spPr>
          <a:xfrm>
            <a:off x="4680675" y="1160675"/>
            <a:ext cx="4463400" cy="36603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solidFill>
                  <a:schemeClr val="lt1"/>
                </a:solidFill>
              </a:rPr>
              <a:t>New RNN idea:</a:t>
            </a:r>
            <a:endParaRPr>
              <a:solidFill>
                <a:schemeClr val="lt1"/>
              </a:solidFill>
            </a:endParaRPr>
          </a:p>
          <a:p>
            <a:pPr indent="-355600" lvl="1" marL="914400" rtl="0" algn="l">
              <a:spcBef>
                <a:spcPts val="0"/>
              </a:spcBef>
              <a:spcAft>
                <a:spcPts val="0"/>
              </a:spcAft>
              <a:buSzPts val="2000"/>
              <a:buChar char="-"/>
            </a:pPr>
            <a:r>
              <a:rPr lang="en">
                <a:solidFill>
                  <a:schemeClr val="lt1"/>
                </a:solidFill>
              </a:rPr>
              <a:t>h</a:t>
            </a:r>
            <a:r>
              <a:rPr lang="en" sz="1100">
                <a:solidFill>
                  <a:schemeClr val="lt1"/>
                </a:solidFill>
              </a:rPr>
              <a:t>n+1</a:t>
            </a:r>
            <a:r>
              <a:rPr lang="en">
                <a:solidFill>
                  <a:schemeClr val="lt1"/>
                </a:solidFill>
              </a:rPr>
              <a:t> = h</a:t>
            </a:r>
            <a:r>
              <a:rPr lang="en" sz="1100">
                <a:solidFill>
                  <a:schemeClr val="lt1"/>
                </a:solidFill>
              </a:rPr>
              <a:t>n  </a:t>
            </a:r>
            <a:r>
              <a:rPr lang="en">
                <a:solidFill>
                  <a:schemeClr val="lt1"/>
                </a:solidFill>
              </a:rPr>
              <a:t>+ ɣ*tanh(A*h</a:t>
            </a:r>
            <a:r>
              <a:rPr lang="en" sz="1100">
                <a:solidFill>
                  <a:schemeClr val="lt1"/>
                </a:solidFill>
              </a:rPr>
              <a:t>n</a:t>
            </a:r>
            <a:r>
              <a:rPr lang="en">
                <a:solidFill>
                  <a:schemeClr val="lt1"/>
                </a:solidFill>
              </a:rPr>
              <a:t> + C*Input+bias)</a:t>
            </a:r>
            <a:endParaRPr>
              <a:solidFill>
                <a:schemeClr val="lt1"/>
              </a:solidFill>
            </a:endParaRPr>
          </a:p>
          <a:p>
            <a:pPr indent="-355600" lvl="1" marL="914400" rtl="0" algn="l">
              <a:spcBef>
                <a:spcPts val="0"/>
              </a:spcBef>
              <a:spcAft>
                <a:spcPts val="0"/>
              </a:spcAft>
              <a:buSzPts val="2000"/>
              <a:buChar char="-"/>
            </a:pPr>
            <a:r>
              <a:rPr lang="en">
                <a:solidFill>
                  <a:schemeClr val="lt1"/>
                </a:solidFill>
              </a:rPr>
              <a:t>Euler discretization??</a:t>
            </a:r>
            <a:endParaRPr>
              <a:solidFill>
                <a:schemeClr val="lt1"/>
              </a:solidFill>
            </a:endParaRPr>
          </a:p>
          <a:p>
            <a:pPr indent="-355600" lvl="0" marL="457200" rtl="0" algn="l">
              <a:spcBef>
                <a:spcPts val="0"/>
              </a:spcBef>
              <a:spcAft>
                <a:spcPts val="0"/>
              </a:spcAft>
              <a:buClr>
                <a:schemeClr val="lt1"/>
              </a:buClr>
              <a:buSzPts val="2000"/>
              <a:buChar char="▫"/>
            </a:pPr>
            <a:r>
              <a:rPr lang="en">
                <a:solidFill>
                  <a:schemeClr val="lt1"/>
                </a:solidFill>
              </a:rPr>
              <a:t>h’ =  tanh(A*h</a:t>
            </a:r>
            <a:r>
              <a:rPr lang="en" sz="1100">
                <a:solidFill>
                  <a:schemeClr val="lt1"/>
                </a:solidFill>
              </a:rPr>
              <a:t>n</a:t>
            </a:r>
            <a:r>
              <a:rPr lang="en">
                <a:solidFill>
                  <a:schemeClr val="lt1"/>
                </a:solidFill>
              </a:rPr>
              <a:t> + C*Input+bias)</a:t>
            </a:r>
            <a:endParaRPr>
              <a:solidFill>
                <a:schemeClr val="lt1"/>
              </a:solidFill>
            </a:endParaRPr>
          </a:p>
          <a:p>
            <a:pPr indent="-355600" lvl="0" marL="457200" rtl="0" algn="l">
              <a:spcBef>
                <a:spcPts val="0"/>
              </a:spcBef>
              <a:spcAft>
                <a:spcPts val="0"/>
              </a:spcAft>
              <a:buClr>
                <a:schemeClr val="lt1"/>
              </a:buClr>
              <a:buSzPts val="2000"/>
              <a:buChar char="▫"/>
            </a:pPr>
            <a:r>
              <a:rPr lang="en">
                <a:solidFill>
                  <a:schemeClr val="lt1"/>
                </a:solidFill>
              </a:rPr>
              <a:t>What happens if A has imaginary eigenvalues?</a:t>
            </a:r>
            <a:endParaRPr>
              <a:solidFill>
                <a:schemeClr val="lt1"/>
              </a:solidFill>
            </a:endParaRPr>
          </a:p>
          <a:p>
            <a:pPr indent="-355600" lvl="1" marL="914400" rtl="0" algn="l">
              <a:spcBef>
                <a:spcPts val="0"/>
              </a:spcBef>
              <a:spcAft>
                <a:spcPts val="0"/>
              </a:spcAft>
              <a:buClr>
                <a:schemeClr val="lt1"/>
              </a:buClr>
              <a:buSzPts val="2000"/>
              <a:buChar char="-"/>
            </a:pPr>
            <a:r>
              <a:rPr lang="en">
                <a:solidFill>
                  <a:schemeClr val="lt1"/>
                </a:solidFill>
              </a:rPr>
              <a:t>Energy/Information conserving</a:t>
            </a:r>
            <a:endParaRPr>
              <a:solidFill>
                <a:schemeClr val="lt1"/>
              </a:solidFill>
            </a:endParaRPr>
          </a:p>
          <a:p>
            <a:pPr indent="-355600" lvl="0" marL="457200" rtl="0" algn="l">
              <a:spcBef>
                <a:spcPts val="0"/>
              </a:spcBef>
              <a:spcAft>
                <a:spcPts val="0"/>
              </a:spcAft>
              <a:buClr>
                <a:schemeClr val="lt1"/>
              </a:buClr>
              <a:buSzPts val="2000"/>
              <a:buChar char="▫"/>
            </a:pPr>
            <a:r>
              <a:rPr lang="en">
                <a:solidFill>
                  <a:schemeClr val="lt1"/>
                </a:solidFill>
              </a:rPr>
              <a:t>A has to be a antisymmetric matrix</a:t>
            </a:r>
            <a:endParaRPr>
              <a:solidFill>
                <a:schemeClr val="lt1"/>
              </a:solidFill>
            </a:endParaRPr>
          </a:p>
          <a:p>
            <a:pPr indent="-355600" lvl="1" marL="914400" rtl="0" algn="l">
              <a:spcBef>
                <a:spcPts val="0"/>
              </a:spcBef>
              <a:spcAft>
                <a:spcPts val="0"/>
              </a:spcAft>
              <a:buClr>
                <a:schemeClr val="lt1"/>
              </a:buClr>
              <a:buSzPts val="2000"/>
              <a:buChar char="-"/>
            </a:pPr>
            <a:r>
              <a:rPr lang="en">
                <a:solidFill>
                  <a:schemeClr val="lt1"/>
                </a:solidFill>
              </a:rPr>
              <a:t>AT=-A</a:t>
            </a:r>
            <a:endParaRPr>
              <a:solidFill>
                <a:schemeClr val="lt1"/>
              </a:solidFill>
            </a:endParaRPr>
          </a:p>
          <a:p>
            <a:pPr indent="0" lvl="0" marL="0" rtl="0" algn="l">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42"/>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Applying this for time series:</a:t>
            </a:r>
            <a:endParaRPr/>
          </a:p>
        </p:txBody>
      </p:sp>
      <p:sp>
        <p:nvSpPr>
          <p:cNvPr id="977" name="Google Shape;977;p42"/>
          <p:cNvSpPr txBox="1"/>
          <p:nvPr>
            <p:ph idx="1" type="body"/>
          </p:nvPr>
        </p:nvSpPr>
        <p:spPr>
          <a:xfrm>
            <a:off x="515775" y="1217998"/>
            <a:ext cx="3954600" cy="34455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Doing the most stupid approach:</a:t>
            </a:r>
            <a:endParaRPr/>
          </a:p>
          <a:p>
            <a:pPr indent="-355600" lvl="1" marL="914400" rtl="0" algn="l">
              <a:spcBef>
                <a:spcPts val="0"/>
              </a:spcBef>
              <a:spcAft>
                <a:spcPts val="0"/>
              </a:spcAft>
              <a:buSzPts val="2000"/>
              <a:buChar char="-"/>
            </a:pPr>
            <a:r>
              <a:rPr lang="en"/>
              <a:t>Training it by predicting the next value</a:t>
            </a:r>
            <a:endParaRPr/>
          </a:p>
          <a:p>
            <a:pPr indent="-355600" lvl="1" marL="914400" rtl="0" algn="l">
              <a:spcBef>
                <a:spcPts val="0"/>
              </a:spcBef>
              <a:spcAft>
                <a:spcPts val="0"/>
              </a:spcAft>
              <a:buSzPts val="2000"/>
              <a:buChar char="-"/>
            </a:pPr>
            <a:r>
              <a:rPr lang="en"/>
              <a:t>Testing it by feeding in the </a:t>
            </a:r>
            <a:r>
              <a:rPr lang="en"/>
              <a:t>predicted</a:t>
            </a:r>
            <a:r>
              <a:rPr lang="en"/>
              <a:t> one </a:t>
            </a:r>
            <a:endParaRPr/>
          </a:p>
          <a:p>
            <a:pPr indent="-355600" lvl="1" marL="914400" rtl="0" algn="l">
              <a:spcBef>
                <a:spcPts val="0"/>
              </a:spcBef>
              <a:spcAft>
                <a:spcPts val="0"/>
              </a:spcAft>
              <a:buSzPts val="2000"/>
              <a:buChar char="-"/>
            </a:pPr>
            <a:r>
              <a:rPr lang="en"/>
              <a:t>Lstm remembered more short behaviour term better</a:t>
            </a:r>
            <a:endParaRPr/>
          </a:p>
          <a:p>
            <a:pPr indent="-355600" lvl="1" marL="914400" rtl="0" algn="l">
              <a:spcBef>
                <a:spcPts val="0"/>
              </a:spcBef>
              <a:spcAft>
                <a:spcPts val="0"/>
              </a:spcAft>
              <a:buSzPts val="2000"/>
              <a:buChar char="-"/>
            </a:pPr>
            <a:r>
              <a:rPr lang="en"/>
              <a:t>New RNN remembered better the </a:t>
            </a:r>
            <a:r>
              <a:rPr lang="en"/>
              <a:t>long behaviour better</a:t>
            </a:r>
            <a:endParaRPr/>
          </a:p>
        </p:txBody>
      </p:sp>
      <p:sp>
        <p:nvSpPr>
          <p:cNvPr id="978" name="Google Shape;978;p42"/>
          <p:cNvSpPr txBox="1"/>
          <p:nvPr>
            <p:ph idx="2" type="body"/>
          </p:nvPr>
        </p:nvSpPr>
        <p:spPr>
          <a:xfrm>
            <a:off x="4689800" y="1217998"/>
            <a:ext cx="3735900" cy="3445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Sunspots:</a:t>
            </a:r>
            <a:endParaRPr/>
          </a:p>
          <a:p>
            <a:pPr indent="0" lvl="0" marL="0" rtl="0" algn="l">
              <a:spcBef>
                <a:spcPts val="600"/>
              </a:spcBef>
              <a:spcAft>
                <a:spcPts val="0"/>
              </a:spcAft>
              <a:buNone/>
            </a:pPr>
            <a:r>
              <a:rPr lang="en"/>
              <a:t>My Networks:		Target:</a:t>
            </a:r>
            <a:endParaRPr/>
          </a:p>
        </p:txBody>
      </p:sp>
      <p:sp>
        <p:nvSpPr>
          <p:cNvPr id="979" name="Google Shape;979;p4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80" name="Google Shape;980;p42"/>
          <p:cNvPicPr preferRelativeResize="0"/>
          <p:nvPr/>
        </p:nvPicPr>
        <p:blipFill>
          <a:blip r:embed="rId3">
            <a:alphaModFix/>
          </a:blip>
          <a:stretch>
            <a:fillRect/>
          </a:stretch>
        </p:blipFill>
        <p:spPr>
          <a:xfrm>
            <a:off x="4673075" y="2130000"/>
            <a:ext cx="2096750" cy="1386645"/>
          </a:xfrm>
          <a:prstGeom prst="rect">
            <a:avLst/>
          </a:prstGeom>
          <a:noFill/>
          <a:ln>
            <a:noFill/>
          </a:ln>
        </p:spPr>
      </p:pic>
      <p:pic>
        <p:nvPicPr>
          <p:cNvPr id="981" name="Google Shape;981;p42"/>
          <p:cNvPicPr preferRelativeResize="0"/>
          <p:nvPr/>
        </p:nvPicPr>
        <p:blipFill>
          <a:blip r:embed="rId4">
            <a:alphaModFix/>
          </a:blip>
          <a:stretch>
            <a:fillRect/>
          </a:stretch>
        </p:blipFill>
        <p:spPr>
          <a:xfrm>
            <a:off x="4689800" y="3516650"/>
            <a:ext cx="2063300" cy="1364525"/>
          </a:xfrm>
          <a:prstGeom prst="rect">
            <a:avLst/>
          </a:prstGeom>
          <a:noFill/>
          <a:ln>
            <a:noFill/>
          </a:ln>
        </p:spPr>
      </p:pic>
      <p:pic>
        <p:nvPicPr>
          <p:cNvPr id="982" name="Google Shape;982;p42"/>
          <p:cNvPicPr preferRelativeResize="0"/>
          <p:nvPr/>
        </p:nvPicPr>
        <p:blipFill>
          <a:blip r:embed="rId5">
            <a:alphaModFix/>
          </a:blip>
          <a:stretch>
            <a:fillRect/>
          </a:stretch>
        </p:blipFill>
        <p:spPr>
          <a:xfrm>
            <a:off x="6831076" y="2141063"/>
            <a:ext cx="2063316" cy="136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43"/>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988" name="Google Shape;988;p43"/>
          <p:cNvSpPr txBox="1"/>
          <p:nvPr>
            <p:ph idx="1" type="body"/>
          </p:nvPr>
        </p:nvSpPr>
        <p:spPr>
          <a:xfrm>
            <a:off x="739675" y="1152525"/>
            <a:ext cx="7686000" cy="3226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This is a start to a interesting approach, but there is still a lot more </a:t>
            </a:r>
            <a:r>
              <a:rPr lang="en"/>
              <a:t>research that needs to be done.</a:t>
            </a:r>
            <a:br>
              <a:rPr lang="en"/>
            </a:br>
            <a:endParaRPr/>
          </a:p>
          <a:p>
            <a:pPr indent="-381000" lvl="0" marL="457200" rtl="0" algn="l">
              <a:spcBef>
                <a:spcPts val="0"/>
              </a:spcBef>
              <a:spcAft>
                <a:spcPts val="0"/>
              </a:spcAft>
              <a:buSzPts val="2400"/>
              <a:buChar char="▫"/>
            </a:pPr>
            <a:r>
              <a:rPr lang="en"/>
              <a:t>It would for example be interesting how it performs on text and speech recognition</a:t>
            </a:r>
            <a:br>
              <a:rPr lang="en"/>
            </a:br>
            <a:endParaRPr/>
          </a:p>
          <a:p>
            <a:pPr indent="-381000" lvl="0" marL="457200" rtl="0" algn="l">
              <a:spcBef>
                <a:spcPts val="0"/>
              </a:spcBef>
              <a:spcAft>
                <a:spcPts val="0"/>
              </a:spcAft>
              <a:buSzPts val="2400"/>
              <a:buChar char="▫"/>
            </a:pPr>
            <a:r>
              <a:rPr lang="en"/>
              <a:t>In hindsight my way of doing time series is horrible…</a:t>
            </a:r>
            <a:endParaRPr/>
          </a:p>
          <a:p>
            <a:pPr indent="-381000" lvl="1" marL="914400" rtl="0" algn="l">
              <a:spcBef>
                <a:spcPts val="0"/>
              </a:spcBef>
              <a:spcAft>
                <a:spcPts val="0"/>
              </a:spcAft>
              <a:buSzPts val="2400"/>
              <a:buChar char="-"/>
            </a:pPr>
            <a:r>
              <a:rPr lang="en"/>
              <a:t>So it would also be interesting to see how it performs in a proper time series prediction</a:t>
            </a:r>
            <a:endParaRPr/>
          </a:p>
          <a:p>
            <a:pPr indent="0" lvl="0" marL="0" rtl="0" algn="l">
              <a:spcBef>
                <a:spcPts val="600"/>
              </a:spcBef>
              <a:spcAft>
                <a:spcPts val="0"/>
              </a:spcAft>
              <a:buNone/>
            </a:pPr>
            <a:r>
              <a:t/>
            </a:r>
            <a:endParaRPr/>
          </a:p>
        </p:txBody>
      </p:sp>
      <p:sp>
        <p:nvSpPr>
          <p:cNvPr id="989" name="Google Shape;989;p4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2" name="Google Shape;792;p17"/>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Residual neural net</a:t>
            </a:r>
            <a:endParaRPr u="sng"/>
          </a:p>
        </p:txBody>
      </p:sp>
      <p:pic>
        <p:nvPicPr>
          <p:cNvPr id="793" name="Google Shape;793;p17"/>
          <p:cNvPicPr preferRelativeResize="0"/>
          <p:nvPr/>
        </p:nvPicPr>
        <p:blipFill>
          <a:blip r:embed="rId3">
            <a:alphaModFix/>
          </a:blip>
          <a:stretch>
            <a:fillRect/>
          </a:stretch>
        </p:blipFill>
        <p:spPr>
          <a:xfrm>
            <a:off x="168400" y="1007625"/>
            <a:ext cx="7960846" cy="47005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44"/>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 interesting variants of RNNs</a:t>
            </a:r>
            <a:endParaRPr/>
          </a:p>
        </p:txBody>
      </p:sp>
      <p:sp>
        <p:nvSpPr>
          <p:cNvPr id="995" name="Google Shape;995;p4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96" name="Google Shape;996;p44"/>
          <p:cNvSpPr txBox="1"/>
          <p:nvPr>
            <p:ph idx="1" type="body"/>
          </p:nvPr>
        </p:nvSpPr>
        <p:spPr>
          <a:xfrm>
            <a:off x="739675" y="1152525"/>
            <a:ext cx="7686000" cy="3492600"/>
          </a:xfrm>
          <a:prstGeom prst="rect">
            <a:avLst/>
          </a:prstGeom>
        </p:spPr>
        <p:txBody>
          <a:bodyPr anchorCtr="0" anchor="t" bIns="91425" lIns="91425" spcFirstLastPara="1" rIns="91425" wrap="square" tIns="182875">
            <a:noAutofit/>
          </a:bodyPr>
          <a:lstStyle/>
          <a:p>
            <a:pPr indent="-381000" lvl="0" marL="457200" rtl="0" algn="l">
              <a:lnSpc>
                <a:spcPct val="115000"/>
              </a:lnSpc>
              <a:spcBef>
                <a:spcPts val="600"/>
              </a:spcBef>
              <a:spcAft>
                <a:spcPts val="0"/>
              </a:spcAft>
              <a:buSzPts val="2400"/>
              <a:buChar char="▫"/>
            </a:pPr>
            <a:r>
              <a:rPr lang="en"/>
              <a:t>What happens if I remove tanh()?</a:t>
            </a:r>
            <a:endParaRPr/>
          </a:p>
          <a:p>
            <a:pPr indent="-381000" lvl="1" marL="914400" rtl="0" algn="l">
              <a:lnSpc>
                <a:spcPct val="115000"/>
              </a:lnSpc>
              <a:spcBef>
                <a:spcPts val="0"/>
              </a:spcBef>
              <a:spcAft>
                <a:spcPts val="0"/>
              </a:spcAft>
              <a:buSzPts val="2400"/>
              <a:buChar char="-"/>
            </a:pPr>
            <a:r>
              <a:rPr lang="en" sz="2000"/>
              <a:t>h</a:t>
            </a:r>
            <a:r>
              <a:rPr lang="en" sz="1100"/>
              <a:t>n+1</a:t>
            </a:r>
            <a:r>
              <a:rPr lang="en" sz="2000"/>
              <a:t> = h</a:t>
            </a:r>
            <a:r>
              <a:rPr lang="en" sz="1100"/>
              <a:t>n  </a:t>
            </a:r>
            <a:r>
              <a:rPr lang="en" sz="2000"/>
              <a:t>+ ɣ*(A*h</a:t>
            </a:r>
            <a:r>
              <a:rPr lang="en" sz="1100"/>
              <a:t>n</a:t>
            </a:r>
            <a:r>
              <a:rPr lang="en" sz="2000"/>
              <a:t> + C*Input)</a:t>
            </a:r>
            <a:endParaRPr sz="2000"/>
          </a:p>
          <a:p>
            <a:pPr indent="-355600" lvl="1" marL="914400" rtl="0" algn="l">
              <a:lnSpc>
                <a:spcPct val="115000"/>
              </a:lnSpc>
              <a:spcBef>
                <a:spcPts val="0"/>
              </a:spcBef>
              <a:spcAft>
                <a:spcPts val="0"/>
              </a:spcAft>
              <a:buSzPts val="2000"/>
              <a:buChar char="-"/>
            </a:pPr>
            <a:r>
              <a:rPr lang="en" sz="2000"/>
              <a:t>This performs slightly worse on the </a:t>
            </a:r>
            <a:r>
              <a:rPr lang="en" sz="2000"/>
              <a:t>sunspots data</a:t>
            </a:r>
            <a:endParaRPr sz="2000"/>
          </a:p>
          <a:p>
            <a:pPr indent="-355600" lvl="0" marL="457200" rtl="0" algn="l">
              <a:lnSpc>
                <a:spcPct val="115000"/>
              </a:lnSpc>
              <a:spcBef>
                <a:spcPts val="0"/>
              </a:spcBef>
              <a:spcAft>
                <a:spcPts val="0"/>
              </a:spcAft>
              <a:buSzPts val="2000"/>
              <a:buChar char="▫"/>
            </a:pPr>
            <a:r>
              <a:rPr lang="en" sz="2000"/>
              <a:t>It is way simpler and easier to analyse</a:t>
            </a:r>
            <a:endParaRPr sz="2000"/>
          </a:p>
          <a:p>
            <a:pPr indent="-355600" lvl="0" marL="457200" rtl="0" algn="l">
              <a:lnSpc>
                <a:spcPct val="115000"/>
              </a:lnSpc>
              <a:spcBef>
                <a:spcPts val="0"/>
              </a:spcBef>
              <a:spcAft>
                <a:spcPts val="0"/>
              </a:spcAft>
              <a:buSzPts val="2000"/>
              <a:buChar char="▫"/>
            </a:pPr>
            <a:r>
              <a:rPr lang="en" sz="2000"/>
              <a:t>It is more stable than using than() as a activation function</a:t>
            </a:r>
            <a:endParaRPr sz="2000"/>
          </a:p>
          <a:p>
            <a:pPr indent="-355600" lvl="0" marL="457200" rtl="0" algn="l">
              <a:lnSpc>
                <a:spcPct val="100000"/>
              </a:lnSpc>
              <a:spcBef>
                <a:spcPts val="0"/>
              </a:spcBef>
              <a:spcAft>
                <a:spcPts val="0"/>
              </a:spcAft>
              <a:buSzPts val="2000"/>
              <a:buChar char="▫"/>
            </a:pPr>
            <a:r>
              <a:rPr lang="en" sz="2000"/>
              <a:t>Using this it is possible to lift the strict restriction that A has to be antisymmetric without the system always becoming unstable</a:t>
            </a:r>
            <a:endParaRPr sz="2000"/>
          </a:p>
          <a:p>
            <a:pPr indent="0" lvl="0" marL="457200" rtl="0" algn="l">
              <a:lnSpc>
                <a:spcPct val="100000"/>
              </a:lnSpc>
              <a:spcBef>
                <a:spcPts val="600"/>
              </a:spcBef>
              <a:spcAft>
                <a:spcPts val="0"/>
              </a:spcAft>
              <a:buNone/>
            </a:pPr>
            <a:r>
              <a:t/>
            </a:r>
            <a:endParaRPr sz="2000"/>
          </a:p>
          <a:p>
            <a:pPr indent="0" lvl="0" marL="457200" rtl="0" algn="l">
              <a:lnSpc>
                <a:spcPct val="100000"/>
              </a:lnSpc>
              <a:spcBef>
                <a:spcPts val="600"/>
              </a:spcBef>
              <a:spcAft>
                <a:spcPts val="0"/>
              </a:spcAft>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4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02" name="Google Shape;1002;p4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t/>
            </a:r>
            <a:endParaRPr sz="2000">
              <a:latin typeface="Titillium Web"/>
              <a:ea typeface="Titillium Web"/>
              <a:cs typeface="Titillium Web"/>
              <a:sym typeface="Titillium Web"/>
            </a:endParaRPr>
          </a:p>
          <a:p>
            <a:pPr indent="0" lvl="0" marL="0" rtl="0" algn="l">
              <a:spcBef>
                <a:spcPts val="600"/>
              </a:spcBef>
              <a:spcAft>
                <a:spcPts val="0"/>
              </a:spcAft>
              <a:buNone/>
            </a:pPr>
            <a:r>
              <a:rPr lang="en" sz="2400">
                <a:latin typeface="Titillium Web"/>
                <a:ea typeface="Titillium Web"/>
                <a:cs typeface="Titillium Web"/>
                <a:sym typeface="Titillium Web"/>
              </a:rPr>
              <a:t>Could this approach be adapted to synchronise signals?</a:t>
            </a:r>
            <a:endParaRPr sz="2400">
              <a:latin typeface="Titillium Web"/>
              <a:ea typeface="Titillium Web"/>
              <a:cs typeface="Titillium Web"/>
              <a:sym typeface="Titillium Web"/>
            </a:endParaRPr>
          </a:p>
          <a:p>
            <a:pPr indent="0" lvl="0" marL="0" rtl="0" algn="l">
              <a:spcBef>
                <a:spcPts val="0"/>
              </a:spcBef>
              <a:spcAft>
                <a:spcPts val="0"/>
              </a:spcAft>
              <a:buNone/>
            </a:pPr>
            <a:r>
              <a:t/>
            </a:r>
            <a:endParaRPr sz="2000">
              <a:latin typeface="Titillium Web"/>
              <a:ea typeface="Titillium Web"/>
              <a:cs typeface="Titillium Web"/>
              <a:sym typeface="Titillium Web"/>
            </a:endParaRPr>
          </a:p>
        </p:txBody>
      </p:sp>
      <p:sp>
        <p:nvSpPr>
          <p:cNvPr id="1003" name="Google Shape;1003;p45"/>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Clr>
                <a:schemeClr val="lt1"/>
              </a:buClr>
              <a:buSzPts val="2000"/>
              <a:buFont typeface="Titillium Web"/>
              <a:buChar char="▫"/>
            </a:pPr>
            <a:r>
              <a:rPr lang="en" sz="2000"/>
              <a:t>Goals:</a:t>
            </a:r>
            <a:endParaRPr sz="2000"/>
          </a:p>
          <a:p>
            <a:pPr indent="-355600" lvl="1" marL="914400" marR="0" rtl="0" algn="l">
              <a:lnSpc>
                <a:spcPct val="100000"/>
              </a:lnSpc>
              <a:spcBef>
                <a:spcPts val="0"/>
              </a:spcBef>
              <a:spcAft>
                <a:spcPts val="0"/>
              </a:spcAft>
              <a:buClr>
                <a:schemeClr val="lt1"/>
              </a:buClr>
              <a:buSzPts val="2000"/>
              <a:buFont typeface="Titillium Web"/>
              <a:buChar char="-"/>
            </a:pPr>
            <a:r>
              <a:rPr lang="en" sz="2000"/>
              <a:t>A system that can interpolate the signal</a:t>
            </a:r>
            <a:endParaRPr sz="2000"/>
          </a:p>
          <a:p>
            <a:pPr indent="-355600" lvl="1" marL="914400" rtl="0" algn="l">
              <a:spcBef>
                <a:spcPts val="0"/>
              </a:spcBef>
              <a:spcAft>
                <a:spcPts val="0"/>
              </a:spcAft>
              <a:buSzPts val="2000"/>
              <a:buChar char="-"/>
            </a:pPr>
            <a:r>
              <a:rPr lang="en" sz="2000"/>
              <a:t>I wanted to use the NODE package again </a:t>
            </a:r>
            <a:endParaRPr sz="2000"/>
          </a:p>
          <a:p>
            <a:pPr indent="-355600" lvl="0" marL="457200" rtl="0" algn="l">
              <a:spcBef>
                <a:spcPts val="0"/>
              </a:spcBef>
              <a:spcAft>
                <a:spcPts val="0"/>
              </a:spcAft>
              <a:buClr>
                <a:schemeClr val="lt1"/>
              </a:buClr>
              <a:buSzPts val="2000"/>
              <a:buChar char="▫"/>
            </a:pPr>
            <a:r>
              <a:rPr lang="en" sz="2000"/>
              <a:t>If I define a hidden state differential equation as:</a:t>
            </a:r>
            <a:endParaRPr sz="2000"/>
          </a:p>
          <a:p>
            <a:pPr indent="-355600" lvl="1" marL="914400" rtl="0" algn="l">
              <a:spcBef>
                <a:spcPts val="0"/>
              </a:spcBef>
              <a:spcAft>
                <a:spcPts val="0"/>
              </a:spcAft>
              <a:buClr>
                <a:schemeClr val="lt1"/>
              </a:buClr>
              <a:buSzPts val="2000"/>
              <a:buChar char="-"/>
            </a:pPr>
            <a:r>
              <a:rPr lang="en" sz="2000"/>
              <a:t>h’ =  A*h + C*Input</a:t>
            </a:r>
            <a:endParaRPr sz="2000"/>
          </a:p>
          <a:p>
            <a:pPr indent="-355600" lvl="1" marL="914400" rtl="0" algn="l">
              <a:spcBef>
                <a:spcPts val="0"/>
              </a:spcBef>
              <a:spcAft>
                <a:spcPts val="0"/>
              </a:spcAft>
              <a:buSzPts val="2000"/>
              <a:buChar char="-"/>
            </a:pPr>
            <a:r>
              <a:rPr lang="en" sz="2000"/>
              <a:t>Continuous input?? Does that even exist?</a:t>
            </a:r>
            <a:endParaRPr sz="2000"/>
          </a:p>
          <a:p>
            <a:pPr indent="-381000" lvl="0" marL="457200" rtl="0" algn="l">
              <a:spcBef>
                <a:spcPts val="0"/>
              </a:spcBef>
              <a:spcAft>
                <a:spcPts val="0"/>
              </a:spcAft>
              <a:buSzPts val="2400"/>
              <a:buChar char="▫"/>
            </a:pPr>
            <a:r>
              <a:rPr lang="en"/>
              <a:t>Work around: Update the hidden state when Input arrives.</a:t>
            </a:r>
            <a:endParaRPr/>
          </a:p>
          <a:p>
            <a:pPr indent="-381000" lvl="1" marL="914400" rtl="0" algn="l">
              <a:spcBef>
                <a:spcPts val="0"/>
              </a:spcBef>
              <a:spcAft>
                <a:spcPts val="0"/>
              </a:spcAft>
              <a:buSzPts val="2400"/>
              <a:buChar char="-"/>
            </a:pPr>
            <a:r>
              <a:rPr lang="en"/>
              <a:t>h = h + D*(Predicted output- Actual output)</a:t>
            </a:r>
            <a:endParaRPr/>
          </a:p>
          <a:p>
            <a:pPr indent="-381000" lvl="1" marL="914400" marR="0" rtl="0" algn="l">
              <a:lnSpc>
                <a:spcPct val="100000"/>
              </a:lnSpc>
              <a:spcBef>
                <a:spcPts val="0"/>
              </a:spcBef>
              <a:spcAft>
                <a:spcPts val="0"/>
              </a:spcAft>
              <a:buClr>
                <a:srgbClr val="6E86B6"/>
              </a:buClr>
              <a:buSzPts val="2400"/>
              <a:buFont typeface="Titillium Web"/>
              <a:buChar char="-"/>
            </a:pPr>
            <a:r>
              <a:rPr lang="en"/>
              <a:t>Lose continuity of the hidden state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4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09" name="Google Shape;1009;p46"/>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Interpolating sunspots:</a:t>
            </a:r>
            <a:endParaRPr/>
          </a:p>
        </p:txBody>
      </p:sp>
      <p:sp>
        <p:nvSpPr>
          <p:cNvPr id="1010" name="Google Shape;1010;p46"/>
          <p:cNvSpPr txBox="1"/>
          <p:nvPr>
            <p:ph idx="1" type="body"/>
          </p:nvPr>
        </p:nvSpPr>
        <p:spPr>
          <a:xfrm>
            <a:off x="739675" y="1018284"/>
            <a:ext cx="3730800" cy="28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My system:</a:t>
            </a:r>
            <a:endParaRPr sz="1800">
              <a:solidFill>
                <a:schemeClr val="lt1"/>
              </a:solidFill>
            </a:endParaRPr>
          </a:p>
          <a:p>
            <a:pPr indent="-342900" lvl="1" marL="914400" rtl="0" algn="l">
              <a:spcBef>
                <a:spcPts val="480"/>
              </a:spcBef>
              <a:spcAft>
                <a:spcPts val="0"/>
              </a:spcAft>
              <a:buClr>
                <a:schemeClr val="lt1"/>
              </a:buClr>
              <a:buSzPts val="1800"/>
              <a:buChar char="-"/>
            </a:pPr>
            <a:r>
              <a:rPr lang="en" sz="1800">
                <a:solidFill>
                  <a:schemeClr val="lt1"/>
                </a:solidFill>
              </a:rPr>
              <a:t>h’ =  A*h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latin typeface="Titillium Web ExtraLight"/>
                <a:ea typeface="Titillium Web ExtraLight"/>
                <a:cs typeface="Titillium Web ExtraLight"/>
                <a:sym typeface="Titillium Web ExtraLight"/>
              </a:rPr>
              <a:t>Output’ = U*h’</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h = h + D*(Predicted output- Actual output)</a:t>
            </a:r>
            <a:endParaRPr sz="1800">
              <a:solidFill>
                <a:schemeClr val="lt1"/>
              </a:solidFill>
            </a:endParaRPr>
          </a:p>
          <a:p>
            <a:pPr indent="0" lvl="0" marL="914400" rtl="0" algn="l">
              <a:spcBef>
                <a:spcPts val="600"/>
              </a:spcBef>
              <a:spcAft>
                <a:spcPts val="0"/>
              </a:spcAft>
              <a:buNone/>
            </a:pPr>
            <a:r>
              <a:t/>
            </a:r>
            <a:endParaRPr sz="1800">
              <a:solidFill>
                <a:schemeClr val="lt1"/>
              </a:solidFill>
            </a:endParaRPr>
          </a:p>
          <a:p>
            <a:pPr indent="0" lvl="0" marL="0" rtl="0" algn="l">
              <a:spcBef>
                <a:spcPts val="0"/>
              </a:spcBef>
              <a:spcAft>
                <a:spcPts val="0"/>
              </a:spcAft>
              <a:buNone/>
            </a:pPr>
            <a:br>
              <a:rPr lang="en" sz="2400">
                <a:solidFill>
                  <a:schemeClr val="lt1"/>
                </a:solidFill>
                <a:latin typeface="Titillium Web ExtraLight"/>
                <a:ea typeface="Titillium Web ExtraLight"/>
                <a:cs typeface="Titillium Web ExtraLight"/>
                <a:sym typeface="Titillium Web ExtraLight"/>
              </a:rPr>
            </a:br>
            <a:endParaRPr sz="2400">
              <a:solidFill>
                <a:schemeClr val="lt1"/>
              </a:solidFill>
              <a:latin typeface="Titillium Web ExtraLight"/>
              <a:ea typeface="Titillium Web ExtraLight"/>
              <a:cs typeface="Titillium Web ExtraLight"/>
              <a:sym typeface="Titillium Web ExtraLight"/>
            </a:endParaRPr>
          </a:p>
          <a:p>
            <a:pPr indent="0" lvl="0" marL="0" rtl="0" algn="l">
              <a:spcBef>
                <a:spcPts val="0"/>
              </a:spcBef>
              <a:spcAft>
                <a:spcPts val="0"/>
              </a:spcAft>
              <a:buClr>
                <a:schemeClr val="dk1"/>
              </a:buClr>
              <a:buSzPts val="1100"/>
              <a:buFont typeface="Arial"/>
              <a:buNone/>
            </a:pPr>
            <a:r>
              <a:t/>
            </a:r>
            <a:endParaRPr sz="2400">
              <a:solidFill>
                <a:schemeClr val="lt1"/>
              </a:solidFill>
              <a:latin typeface="Titillium Web ExtraLight"/>
              <a:ea typeface="Titillium Web ExtraLight"/>
              <a:cs typeface="Titillium Web ExtraLight"/>
              <a:sym typeface="Titillium Web ExtraLight"/>
            </a:endParaRPr>
          </a:p>
        </p:txBody>
      </p:sp>
      <p:sp>
        <p:nvSpPr>
          <p:cNvPr id="1011" name="Google Shape;1011;p46"/>
          <p:cNvSpPr txBox="1"/>
          <p:nvPr>
            <p:ph idx="2" type="body"/>
          </p:nvPr>
        </p:nvSpPr>
        <p:spPr>
          <a:xfrm>
            <a:off x="4694872" y="950084"/>
            <a:ext cx="3730800" cy="28539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The system I have built is</a:t>
            </a:r>
            <a:r>
              <a:rPr lang="en"/>
              <a:t> a half continuous Kalman filter</a:t>
            </a:r>
            <a:endParaRPr/>
          </a:p>
          <a:p>
            <a:pPr indent="-355600" lvl="0" marL="457200" rtl="0" algn="l">
              <a:spcBef>
                <a:spcPts val="0"/>
              </a:spcBef>
              <a:spcAft>
                <a:spcPts val="0"/>
              </a:spcAft>
              <a:buSzPts val="2000"/>
              <a:buChar char="▫"/>
            </a:pPr>
            <a:r>
              <a:rPr lang="en"/>
              <a:t>The key to success: </a:t>
            </a:r>
            <a:endParaRPr/>
          </a:p>
          <a:p>
            <a:pPr indent="-355600" lvl="1" marL="914400" rtl="0" algn="l">
              <a:spcBef>
                <a:spcPts val="0"/>
              </a:spcBef>
              <a:spcAft>
                <a:spcPts val="0"/>
              </a:spcAft>
              <a:buSzPts val="2000"/>
              <a:buChar char="-"/>
            </a:pPr>
            <a:r>
              <a:rPr lang="en"/>
              <a:t>Initialisation: A has to have small imaginary eigenvalues</a:t>
            </a:r>
            <a:endParaRPr/>
          </a:p>
          <a:p>
            <a:pPr indent="-355600" lvl="1" marL="914400" rtl="0" algn="l">
              <a:spcBef>
                <a:spcPts val="0"/>
              </a:spcBef>
              <a:spcAft>
                <a:spcPts val="0"/>
              </a:spcAft>
              <a:buSzPts val="2000"/>
              <a:buChar char="-"/>
            </a:pPr>
            <a:r>
              <a:rPr lang="en"/>
              <a:t>Updating the hidden state</a:t>
            </a:r>
            <a:endParaRPr/>
          </a:p>
          <a:p>
            <a:pPr indent="0" lvl="0" marL="0" rtl="0" algn="l">
              <a:spcBef>
                <a:spcPts val="60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47"/>
          <p:cNvSpPr txBox="1"/>
          <p:nvPr>
            <p:ph idx="1" type="body"/>
          </p:nvPr>
        </p:nvSpPr>
        <p:spPr>
          <a:xfrm>
            <a:off x="739675" y="604125"/>
            <a:ext cx="3730800" cy="353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Result:</a:t>
            </a:r>
            <a:endParaRPr/>
          </a:p>
        </p:txBody>
      </p:sp>
      <p:sp>
        <p:nvSpPr>
          <p:cNvPr id="1017" name="Google Shape;1017;p47"/>
          <p:cNvSpPr txBox="1"/>
          <p:nvPr>
            <p:ph idx="2" type="body"/>
          </p:nvPr>
        </p:nvSpPr>
        <p:spPr>
          <a:xfrm>
            <a:off x="4695000" y="604125"/>
            <a:ext cx="3730800" cy="3468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Input:</a:t>
            </a:r>
            <a:endParaRPr/>
          </a:p>
        </p:txBody>
      </p:sp>
      <p:sp>
        <p:nvSpPr>
          <p:cNvPr id="1018" name="Google Shape;1018;p4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19" name="Google Shape;1019;p47"/>
          <p:cNvPicPr preferRelativeResize="0"/>
          <p:nvPr/>
        </p:nvPicPr>
        <p:blipFill>
          <a:blip r:embed="rId3">
            <a:alphaModFix/>
          </a:blip>
          <a:stretch>
            <a:fillRect/>
          </a:stretch>
        </p:blipFill>
        <p:spPr>
          <a:xfrm>
            <a:off x="434576" y="1218000"/>
            <a:ext cx="3877300" cy="2564175"/>
          </a:xfrm>
          <a:prstGeom prst="rect">
            <a:avLst/>
          </a:prstGeom>
          <a:noFill/>
          <a:ln>
            <a:noFill/>
          </a:ln>
        </p:spPr>
      </p:pic>
      <p:pic>
        <p:nvPicPr>
          <p:cNvPr id="1020" name="Google Shape;1020;p47"/>
          <p:cNvPicPr preferRelativeResize="0"/>
          <p:nvPr/>
        </p:nvPicPr>
        <p:blipFill>
          <a:blip r:embed="rId4">
            <a:alphaModFix/>
          </a:blip>
          <a:stretch>
            <a:fillRect/>
          </a:stretch>
        </p:blipFill>
        <p:spPr>
          <a:xfrm>
            <a:off x="4427002" y="1258650"/>
            <a:ext cx="4037775" cy="267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48"/>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Interpolating Sunspots Conclusions:</a:t>
            </a:r>
            <a:endParaRPr/>
          </a:p>
        </p:txBody>
      </p:sp>
      <p:sp>
        <p:nvSpPr>
          <p:cNvPr id="1026" name="Google Shape;1026;p48"/>
          <p:cNvSpPr txBox="1"/>
          <p:nvPr>
            <p:ph idx="1" type="body"/>
          </p:nvPr>
        </p:nvSpPr>
        <p:spPr>
          <a:xfrm>
            <a:off x="739675" y="1152525"/>
            <a:ext cx="7686000" cy="3407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It is possible to fit a linear system to signals using gradient  descent</a:t>
            </a:r>
            <a:endParaRPr/>
          </a:p>
          <a:p>
            <a:pPr indent="-381000" lvl="0" marL="457200" rtl="0" algn="l">
              <a:spcBef>
                <a:spcPts val="0"/>
              </a:spcBef>
              <a:spcAft>
                <a:spcPts val="0"/>
              </a:spcAft>
              <a:buSzPts val="2400"/>
              <a:buChar char="▫"/>
            </a:pPr>
            <a:r>
              <a:rPr lang="en"/>
              <a:t>This could maybe be used to some sort of grey modelling? Were parts of the system are fit with help of gradient descent?</a:t>
            </a:r>
            <a:endParaRPr/>
          </a:p>
          <a:p>
            <a:pPr indent="-381000" lvl="0" marL="457200" rtl="0" algn="l">
              <a:spcBef>
                <a:spcPts val="0"/>
              </a:spcBef>
              <a:spcAft>
                <a:spcPts val="0"/>
              </a:spcAft>
              <a:buSzPts val="2400"/>
              <a:buChar char="▫"/>
            </a:pPr>
            <a:r>
              <a:rPr lang="en"/>
              <a:t>Is gradient descent used in control theory to optimize things like kalman filters?</a:t>
            </a:r>
            <a:endParaRPr/>
          </a:p>
          <a:p>
            <a:pPr indent="-381000" lvl="0" marL="457200" rtl="0" algn="l">
              <a:spcBef>
                <a:spcPts val="0"/>
              </a:spcBef>
              <a:spcAft>
                <a:spcPts val="0"/>
              </a:spcAft>
              <a:buSzPts val="2400"/>
              <a:buChar char="▫"/>
            </a:pPr>
            <a:r>
              <a:rPr lang="en"/>
              <a:t>Using differential equation systems to fit data?</a:t>
            </a:r>
            <a:endParaRPr/>
          </a:p>
        </p:txBody>
      </p:sp>
      <p:sp>
        <p:nvSpPr>
          <p:cNvPr id="1027" name="Google Shape;1027;p4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4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33" name="Google Shape;1033;p49"/>
          <p:cNvSpPr txBox="1"/>
          <p:nvPr>
            <p:ph idx="4294967295" type="title"/>
          </p:nvPr>
        </p:nvSpPr>
        <p:spPr>
          <a:xfrm>
            <a:off x="580200" y="2143050"/>
            <a:ext cx="7983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u="sng">
                <a:solidFill>
                  <a:schemeClr val="lt1"/>
                </a:solidFill>
              </a:rPr>
              <a:t>Continuous Normalizing Flows</a:t>
            </a:r>
            <a:endParaRPr sz="4800" u="sng"/>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5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39" name="Google Shape;1039;p50"/>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Background CNF</a:t>
            </a:r>
            <a:endParaRPr/>
          </a:p>
        </p:txBody>
      </p:sp>
      <p:pic>
        <p:nvPicPr>
          <p:cNvPr id="1040" name="Google Shape;1040;p50"/>
          <p:cNvPicPr preferRelativeResize="0"/>
          <p:nvPr/>
        </p:nvPicPr>
        <p:blipFill>
          <a:blip r:embed="rId3">
            <a:alphaModFix/>
          </a:blip>
          <a:stretch>
            <a:fillRect/>
          </a:stretch>
        </p:blipFill>
        <p:spPr>
          <a:xfrm>
            <a:off x="2743650" y="1226848"/>
            <a:ext cx="3392832" cy="3730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46" name="Google Shape;1046;p51"/>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a:t>
            </a:r>
            <a:r>
              <a:rPr lang="en" u="sng"/>
              <a:t> CNF - Big Bang</a:t>
            </a:r>
            <a:endParaRPr u="sng"/>
          </a:p>
        </p:txBody>
      </p:sp>
      <p:pic>
        <p:nvPicPr>
          <p:cNvPr id="1047" name="Google Shape;1047;p51"/>
          <p:cNvPicPr preferRelativeResize="0"/>
          <p:nvPr/>
        </p:nvPicPr>
        <p:blipFill/>
        <p:spPr>
          <a:xfrm>
            <a:off x="1938475" y="1108598"/>
            <a:ext cx="4973471" cy="37301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5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53" name="Google Shape;1053;p52"/>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 CNF</a:t>
            </a:r>
            <a:endParaRPr/>
          </a:p>
        </p:txBody>
      </p:sp>
      <p:pic>
        <p:nvPicPr>
          <p:cNvPr id="1054" name="Google Shape;1054;p52"/>
          <p:cNvPicPr preferRelativeResize="0"/>
          <p:nvPr/>
        </p:nvPicPr>
        <p:blipFill/>
        <p:spPr>
          <a:xfrm>
            <a:off x="1748150" y="1221973"/>
            <a:ext cx="4973471" cy="37301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60" name="Google Shape;1060;p53"/>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 CNF</a:t>
            </a:r>
            <a:endParaRPr/>
          </a:p>
        </p:txBody>
      </p:sp>
      <p:pic>
        <p:nvPicPr>
          <p:cNvPr id="1061" name="Google Shape;1061;p53"/>
          <p:cNvPicPr preferRelativeResize="0"/>
          <p:nvPr/>
        </p:nvPicPr>
        <p:blipFill>
          <a:blip r:embed="rId3">
            <a:alphaModFix/>
          </a:blip>
          <a:stretch>
            <a:fillRect/>
          </a:stretch>
        </p:blipFill>
        <p:spPr>
          <a:xfrm>
            <a:off x="1816475" y="1202423"/>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99" name="Google Shape;799;p18"/>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Residual neural net</a:t>
            </a:r>
            <a:endParaRPr u="sng"/>
          </a:p>
        </p:txBody>
      </p:sp>
      <p:pic>
        <p:nvPicPr>
          <p:cNvPr id="800" name="Google Shape;800;p18"/>
          <p:cNvPicPr preferRelativeResize="0"/>
          <p:nvPr/>
        </p:nvPicPr>
        <p:blipFill>
          <a:blip r:embed="rId3">
            <a:alphaModFix/>
          </a:blip>
          <a:stretch>
            <a:fillRect/>
          </a:stretch>
        </p:blipFill>
        <p:spPr>
          <a:xfrm>
            <a:off x="137100" y="936500"/>
            <a:ext cx="7859951" cy="464099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5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67" name="Google Shape;1067;p54"/>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 CNF</a:t>
            </a:r>
            <a:endParaRPr/>
          </a:p>
        </p:txBody>
      </p:sp>
      <p:pic>
        <p:nvPicPr>
          <p:cNvPr id="1068" name="Google Shape;1068;p54"/>
          <p:cNvPicPr preferRelativeResize="0"/>
          <p:nvPr/>
        </p:nvPicPr>
        <p:blipFill>
          <a:blip r:embed="rId3">
            <a:alphaModFix/>
          </a:blip>
          <a:stretch>
            <a:fillRect/>
          </a:stretch>
        </p:blipFill>
        <p:spPr>
          <a:xfrm>
            <a:off x="1816475" y="1202423"/>
            <a:ext cx="4572000" cy="342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5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74" name="Google Shape;1074;p55"/>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 CNF</a:t>
            </a:r>
            <a:endParaRPr/>
          </a:p>
        </p:txBody>
      </p:sp>
      <p:pic>
        <p:nvPicPr>
          <p:cNvPr id="1075" name="Google Shape;1075;p55"/>
          <p:cNvPicPr preferRelativeResize="0"/>
          <p:nvPr/>
        </p:nvPicPr>
        <p:blipFill/>
        <p:spPr>
          <a:xfrm>
            <a:off x="2085265" y="1087698"/>
            <a:ext cx="4973471" cy="37301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5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81" name="Google Shape;1081;p56"/>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Experiment CNF</a:t>
            </a:r>
            <a:endParaRPr/>
          </a:p>
        </p:txBody>
      </p:sp>
      <p:pic>
        <p:nvPicPr>
          <p:cNvPr id="1082" name="Google Shape;1082;p56"/>
          <p:cNvPicPr preferRelativeResize="0"/>
          <p:nvPr/>
        </p:nvPicPr>
        <p:blipFill>
          <a:blip r:embed="rId3">
            <a:alphaModFix/>
          </a:blip>
          <a:stretch>
            <a:fillRect/>
          </a:stretch>
        </p:blipFill>
        <p:spPr>
          <a:xfrm>
            <a:off x="2085264" y="1087698"/>
            <a:ext cx="4973472" cy="37301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5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88" name="Google Shape;1088;p57"/>
          <p:cNvSpPr txBox="1"/>
          <p:nvPr>
            <p:ph idx="4294967295" type="ctrTitle"/>
          </p:nvPr>
        </p:nvSpPr>
        <p:spPr>
          <a:xfrm>
            <a:off x="340300" y="417998"/>
            <a:ext cx="7729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Conclusions - </a:t>
            </a:r>
            <a:r>
              <a:rPr lang="en" u="sng"/>
              <a:t>CNF</a:t>
            </a:r>
            <a:endParaRPr/>
          </a:p>
        </p:txBody>
      </p:sp>
      <p:sp>
        <p:nvSpPr>
          <p:cNvPr id="1089" name="Google Shape;1089;p57"/>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Being able to generate likelihoods for data points can be used for novelty detection</a:t>
            </a:r>
            <a:endParaRPr/>
          </a:p>
          <a:p>
            <a:pPr indent="-381000" lvl="0" marL="457200" rtl="0" algn="l">
              <a:spcBef>
                <a:spcPts val="0"/>
              </a:spcBef>
              <a:spcAft>
                <a:spcPts val="0"/>
              </a:spcAft>
              <a:buSzPts val="2400"/>
              <a:buChar char="▫"/>
            </a:pPr>
            <a:r>
              <a:rPr lang="en"/>
              <a:t>There are also examples of combining this with VAE</a:t>
            </a:r>
            <a:endParaRPr/>
          </a:p>
          <a:p>
            <a:pPr indent="-381000" lvl="0" marL="457200" rtl="0" algn="l">
              <a:spcBef>
                <a:spcPts val="0"/>
              </a:spcBef>
              <a:spcAft>
                <a:spcPts val="0"/>
              </a:spcAft>
              <a:buSzPts val="2400"/>
              <a:buChar char="▫"/>
            </a:pPr>
            <a:r>
              <a:rPr lang="en"/>
              <a:t>Still in the really early stages of development….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5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95" name="Google Shape;1095;p58"/>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thoughts in general</a:t>
            </a:r>
            <a:endParaRPr/>
          </a:p>
        </p:txBody>
      </p:sp>
      <p:sp>
        <p:nvSpPr>
          <p:cNvPr id="1096" name="Google Shape;1096;p58"/>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Can NODE be used for asynchronous data?</a:t>
            </a:r>
            <a:endParaRPr/>
          </a:p>
          <a:p>
            <a:pPr indent="-381000" lvl="1" marL="914400" rtl="0" algn="l">
              <a:spcBef>
                <a:spcPts val="0"/>
              </a:spcBef>
              <a:spcAft>
                <a:spcPts val="0"/>
              </a:spcAft>
              <a:buSzPts val="2400"/>
              <a:buChar char="-"/>
            </a:pPr>
            <a:r>
              <a:rPr lang="en"/>
              <a:t>Yes but maybe not the best way?</a:t>
            </a:r>
            <a:endParaRPr/>
          </a:p>
          <a:p>
            <a:pPr indent="-381000" lvl="1" marL="914400" rtl="0" algn="l">
              <a:spcBef>
                <a:spcPts val="0"/>
              </a:spcBef>
              <a:spcAft>
                <a:spcPts val="0"/>
              </a:spcAft>
              <a:buSzPts val="2400"/>
              <a:buChar char="-"/>
            </a:pPr>
            <a:r>
              <a:rPr lang="en"/>
              <a:t>Arbitrarily timepoints	</a:t>
            </a:r>
            <a:endParaRPr/>
          </a:p>
          <a:p>
            <a:pPr indent="-381000" lvl="0" marL="457200" rtl="0" algn="l">
              <a:spcBef>
                <a:spcPts val="0"/>
              </a:spcBef>
              <a:spcAft>
                <a:spcPts val="0"/>
              </a:spcAft>
              <a:buSzPts val="2400"/>
              <a:buChar char="▫"/>
            </a:pPr>
            <a:r>
              <a:rPr lang="en"/>
              <a:t>Trajectories</a:t>
            </a:r>
            <a:endParaRPr/>
          </a:p>
          <a:p>
            <a:pPr indent="-381000" lvl="0" marL="457200" rtl="0" algn="l">
              <a:spcBef>
                <a:spcPts val="0"/>
              </a:spcBef>
              <a:spcAft>
                <a:spcPts val="0"/>
              </a:spcAft>
              <a:buSzPts val="2400"/>
              <a:buChar char="▫"/>
            </a:pPr>
            <a:r>
              <a:rPr lang="en"/>
              <a:t>ODE solvers expensive</a:t>
            </a:r>
            <a:endParaRPr/>
          </a:p>
          <a:p>
            <a:pPr indent="-381000" lvl="1" marL="914400" rtl="0" algn="l">
              <a:spcBef>
                <a:spcPts val="0"/>
              </a:spcBef>
              <a:spcAft>
                <a:spcPts val="0"/>
              </a:spcAft>
              <a:buSzPts val="2400"/>
              <a:buChar char="-"/>
            </a:pPr>
            <a:r>
              <a:rPr lang="en"/>
              <a:t>Need architectural advantages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6" name="Google Shape;806;p19"/>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Residual neural net</a:t>
            </a:r>
            <a:endParaRPr u="sng"/>
          </a:p>
        </p:txBody>
      </p:sp>
      <p:pic>
        <p:nvPicPr>
          <p:cNvPr id="807" name="Google Shape;807;p19"/>
          <p:cNvPicPr preferRelativeResize="0"/>
          <p:nvPr/>
        </p:nvPicPr>
        <p:blipFill>
          <a:blip r:embed="rId3">
            <a:alphaModFix/>
          </a:blip>
          <a:stretch>
            <a:fillRect/>
          </a:stretch>
        </p:blipFill>
        <p:spPr>
          <a:xfrm>
            <a:off x="-229625" y="744371"/>
            <a:ext cx="7685998" cy="45382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2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13" name="Google Shape;813;p20"/>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Residual neural net</a:t>
            </a:r>
            <a:endParaRPr u="sng"/>
          </a:p>
        </p:txBody>
      </p:sp>
      <p:pic>
        <p:nvPicPr>
          <p:cNvPr id="814" name="Google Shape;814;p20"/>
          <p:cNvPicPr preferRelativeResize="0"/>
          <p:nvPr/>
        </p:nvPicPr>
        <p:blipFill>
          <a:blip r:embed="rId3">
            <a:alphaModFix/>
          </a:blip>
          <a:stretch>
            <a:fillRect/>
          </a:stretch>
        </p:blipFill>
        <p:spPr>
          <a:xfrm>
            <a:off x="0" y="553650"/>
            <a:ext cx="7773342" cy="4589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id="819" name="Google Shape;819;p21"/>
          <p:cNvPicPr preferRelativeResize="0"/>
          <p:nvPr/>
        </p:nvPicPr>
        <p:blipFill>
          <a:blip r:embed="rId3">
            <a:alphaModFix/>
          </a:blip>
          <a:stretch>
            <a:fillRect/>
          </a:stretch>
        </p:blipFill>
        <p:spPr>
          <a:xfrm>
            <a:off x="76200" y="715393"/>
            <a:ext cx="7347854" cy="4338625"/>
          </a:xfrm>
          <a:prstGeom prst="rect">
            <a:avLst/>
          </a:prstGeom>
          <a:noFill/>
          <a:ln>
            <a:noFill/>
          </a:ln>
        </p:spPr>
      </p:pic>
      <p:sp>
        <p:nvSpPr>
          <p:cNvPr id="820" name="Google Shape;820;p2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21" name="Google Shape;821;p21"/>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Neural ODE</a:t>
            </a:r>
            <a:r>
              <a:rPr lang="en" u="sng"/>
              <a:t> net</a:t>
            </a:r>
            <a:endParaRPr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2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27" name="Google Shape;827;p22"/>
          <p:cNvSpPr txBox="1"/>
          <p:nvPr>
            <p:ph idx="4294967295" type="title"/>
          </p:nvPr>
        </p:nvSpPr>
        <p:spPr>
          <a:xfrm>
            <a:off x="1588800" y="2143050"/>
            <a:ext cx="5966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u="sng">
                <a:solidFill>
                  <a:schemeClr val="lt1"/>
                </a:solidFill>
              </a:rPr>
              <a:t>Direct NODE modelling</a:t>
            </a:r>
            <a:endParaRPr sz="48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2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33" name="Google Shape;833;p23"/>
          <p:cNvSpPr txBox="1"/>
          <p:nvPr>
            <p:ph idx="4294967295" type="title"/>
          </p:nvPr>
        </p:nvSpPr>
        <p:spPr>
          <a:xfrm>
            <a:off x="739675" y="401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lt1"/>
                </a:solidFill>
              </a:rPr>
              <a:t>Neural ODE net</a:t>
            </a:r>
            <a:endParaRPr u="sng"/>
          </a:p>
        </p:txBody>
      </p:sp>
      <p:pic>
        <p:nvPicPr>
          <p:cNvPr id="834" name="Google Shape;834;p23"/>
          <p:cNvPicPr preferRelativeResize="0"/>
          <p:nvPr/>
        </p:nvPicPr>
        <p:blipFill>
          <a:blip r:embed="rId3">
            <a:alphaModFix/>
          </a:blip>
          <a:stretch>
            <a:fillRect/>
          </a:stretch>
        </p:blipFill>
        <p:spPr>
          <a:xfrm>
            <a:off x="352050" y="1379500"/>
            <a:ext cx="8073624" cy="269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